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Nuni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9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2ddf08cf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2ddf08c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2ddf08cf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2ddf08cf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2ddf08cf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2ddf08cf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2ddf08cf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2ddf08c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2ddf08b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2ddf08b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2ddf08cf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d2ddf08cf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c35edb0bf9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c35edb0bf9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35edb0bf9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35edb0bf9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35edb0bf9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35edb0bf9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35edb0bf9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35edb0bf9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35edb0bf9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35edb0bf9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35edb0bf9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35edb0bf9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2ddf08c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d2ddf08c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35edb0bf9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35edb0bf9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2ddf08cf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2ddf08cf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seño personalizado">
  <p:cSld name="AUTOLAYOUT">
    <p:bg>
      <p:bgPr>
        <a:solidFill>
          <a:srgbClr val="FFFFFF"/>
        </a:solidFill>
        <a:effectLst/>
      </p:bgPr>
    </p:bg>
    <p:spTree>
      <p:nvGrpSpPr>
        <p:cNvPr id="1" name="Shape 124"/>
        <p:cNvGrpSpPr/>
        <p:nvPr/>
      </p:nvGrpSpPr>
      <p:grpSpPr>
        <a:xfrm>
          <a:off x="0" y="0"/>
          <a:ext cx="0" cy="0"/>
          <a:chOff x="0" y="0"/>
          <a:chExt cx="0" cy="0"/>
        </a:xfrm>
      </p:grpSpPr>
      <p:sp>
        <p:nvSpPr>
          <p:cNvPr id="125" name="Google Shape;125;p13"/>
          <p:cNvSpPr/>
          <p:nvPr/>
        </p:nvSpPr>
        <p:spPr>
          <a:xfrm>
            <a:off x="0" y="0"/>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0" y="1057700"/>
            <a:ext cx="9144000" cy="7164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a:spLocks noGrp="1"/>
          </p:cNvSpPr>
          <p:nvPr>
            <p:ph type="ctrTitle"/>
          </p:nvPr>
        </p:nvSpPr>
        <p:spPr>
          <a:xfrm>
            <a:off x="345650" y="1057700"/>
            <a:ext cx="7172100" cy="716400"/>
          </a:xfrm>
          <a:prstGeom prst="rect">
            <a:avLst/>
          </a:prstGeom>
          <a:noFill/>
        </p:spPr>
        <p:txBody>
          <a:bodyPr spcFirstLastPara="1" wrap="square" lIns="91425" tIns="91425" rIns="91425" bIns="91425" anchor="ctr" anchorCtr="0">
            <a:normAutofit/>
          </a:bodyPr>
          <a:lstStyle>
            <a:lvl1pPr lvl="0" algn="l" rtl="0">
              <a:lnSpc>
                <a:spcPct val="100000"/>
              </a:lnSpc>
              <a:spcBef>
                <a:spcPts val="0"/>
              </a:spcBef>
              <a:spcAft>
                <a:spcPts val="0"/>
              </a:spcAft>
              <a:buClr>
                <a:srgbClr val="FFFFFF"/>
              </a:buClr>
              <a:buSzPts val="2400"/>
              <a:buNone/>
              <a:defRPr sz="2400">
                <a:solidFill>
                  <a:srgbClr val="FFFFFF"/>
                </a:solidFill>
              </a:defRPr>
            </a:lvl1pPr>
            <a:lvl2pPr lvl="1" algn="l" rtl="0">
              <a:lnSpc>
                <a:spcPct val="100000"/>
              </a:lnSpc>
              <a:spcBef>
                <a:spcPts val="0"/>
              </a:spcBef>
              <a:spcAft>
                <a:spcPts val="0"/>
              </a:spcAft>
              <a:buClr>
                <a:srgbClr val="FFFFFF"/>
              </a:buClr>
              <a:buSzPts val="2400"/>
              <a:buNone/>
              <a:defRPr sz="2400">
                <a:solidFill>
                  <a:srgbClr val="FFFFFF"/>
                </a:solidFill>
              </a:defRPr>
            </a:lvl2pPr>
            <a:lvl3pPr lvl="2" algn="l" rtl="0">
              <a:lnSpc>
                <a:spcPct val="100000"/>
              </a:lnSpc>
              <a:spcBef>
                <a:spcPts val="0"/>
              </a:spcBef>
              <a:spcAft>
                <a:spcPts val="0"/>
              </a:spcAft>
              <a:buClr>
                <a:srgbClr val="FFFFFF"/>
              </a:buClr>
              <a:buSzPts val="2400"/>
              <a:buNone/>
              <a:defRPr sz="2400">
                <a:solidFill>
                  <a:srgbClr val="FFFFFF"/>
                </a:solidFill>
              </a:defRPr>
            </a:lvl3pPr>
            <a:lvl4pPr lvl="3" algn="l" rtl="0">
              <a:lnSpc>
                <a:spcPct val="100000"/>
              </a:lnSpc>
              <a:spcBef>
                <a:spcPts val="0"/>
              </a:spcBef>
              <a:spcAft>
                <a:spcPts val="0"/>
              </a:spcAft>
              <a:buClr>
                <a:srgbClr val="FFFFFF"/>
              </a:buClr>
              <a:buSzPts val="2400"/>
              <a:buNone/>
              <a:defRPr sz="2400">
                <a:solidFill>
                  <a:srgbClr val="FFFFFF"/>
                </a:solidFill>
              </a:defRPr>
            </a:lvl4pPr>
            <a:lvl5pPr lvl="4" algn="l" rtl="0">
              <a:lnSpc>
                <a:spcPct val="100000"/>
              </a:lnSpc>
              <a:spcBef>
                <a:spcPts val="0"/>
              </a:spcBef>
              <a:spcAft>
                <a:spcPts val="0"/>
              </a:spcAft>
              <a:buClr>
                <a:srgbClr val="FFFFFF"/>
              </a:buClr>
              <a:buSzPts val="2400"/>
              <a:buNone/>
              <a:defRPr sz="2400">
                <a:solidFill>
                  <a:srgbClr val="FFFFFF"/>
                </a:solidFill>
              </a:defRPr>
            </a:lvl5pPr>
            <a:lvl6pPr lvl="5" algn="l" rtl="0">
              <a:lnSpc>
                <a:spcPct val="100000"/>
              </a:lnSpc>
              <a:spcBef>
                <a:spcPts val="0"/>
              </a:spcBef>
              <a:spcAft>
                <a:spcPts val="0"/>
              </a:spcAft>
              <a:buClr>
                <a:srgbClr val="FFFFFF"/>
              </a:buClr>
              <a:buSzPts val="2400"/>
              <a:buNone/>
              <a:defRPr sz="2400">
                <a:solidFill>
                  <a:srgbClr val="FFFFFF"/>
                </a:solidFill>
              </a:defRPr>
            </a:lvl6pPr>
            <a:lvl7pPr lvl="6" algn="l" rtl="0">
              <a:lnSpc>
                <a:spcPct val="100000"/>
              </a:lnSpc>
              <a:spcBef>
                <a:spcPts val="0"/>
              </a:spcBef>
              <a:spcAft>
                <a:spcPts val="0"/>
              </a:spcAft>
              <a:buClr>
                <a:srgbClr val="FFFFFF"/>
              </a:buClr>
              <a:buSzPts val="2400"/>
              <a:buNone/>
              <a:defRPr sz="2400">
                <a:solidFill>
                  <a:srgbClr val="FFFFFF"/>
                </a:solidFill>
              </a:defRPr>
            </a:lvl7pPr>
            <a:lvl8pPr lvl="7" algn="l" rtl="0">
              <a:lnSpc>
                <a:spcPct val="100000"/>
              </a:lnSpc>
              <a:spcBef>
                <a:spcPts val="0"/>
              </a:spcBef>
              <a:spcAft>
                <a:spcPts val="0"/>
              </a:spcAft>
              <a:buClr>
                <a:srgbClr val="FFFFFF"/>
              </a:buClr>
              <a:buSzPts val="2400"/>
              <a:buNone/>
              <a:defRPr sz="2400">
                <a:solidFill>
                  <a:srgbClr val="FFFFFF"/>
                </a:solidFill>
              </a:defRPr>
            </a:lvl8pPr>
            <a:lvl9pPr lvl="8" algn="l" rtl="0">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128" name="Google Shape;128;p13"/>
          <p:cNvSpPr txBox="1">
            <a:spLocks noGrp="1"/>
          </p:cNvSpPr>
          <p:nvPr>
            <p:ph type="subTitle" idx="1"/>
          </p:nvPr>
        </p:nvSpPr>
        <p:spPr>
          <a:xfrm>
            <a:off x="345650" y="1925025"/>
            <a:ext cx="7172100" cy="19899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1600"/>
              <a:buNone/>
              <a:defRPr sz="1600">
                <a:solidFill>
                  <a:srgbClr val="FFFFFF"/>
                </a:solidFill>
              </a:defRPr>
            </a:lvl1pPr>
            <a:lvl2pPr lvl="1" algn="l" rtl="0">
              <a:lnSpc>
                <a:spcPct val="100000"/>
              </a:lnSpc>
              <a:spcBef>
                <a:spcPts val="0"/>
              </a:spcBef>
              <a:spcAft>
                <a:spcPts val="0"/>
              </a:spcAft>
              <a:buClr>
                <a:srgbClr val="FFFFFF"/>
              </a:buClr>
              <a:buSzPts val="1600"/>
              <a:buNone/>
              <a:defRPr sz="1600">
                <a:solidFill>
                  <a:srgbClr val="FFFFFF"/>
                </a:solidFill>
              </a:defRPr>
            </a:lvl2pPr>
            <a:lvl3pPr lvl="2" algn="l" rtl="0">
              <a:lnSpc>
                <a:spcPct val="100000"/>
              </a:lnSpc>
              <a:spcBef>
                <a:spcPts val="0"/>
              </a:spcBef>
              <a:spcAft>
                <a:spcPts val="0"/>
              </a:spcAft>
              <a:buClr>
                <a:srgbClr val="FFFFFF"/>
              </a:buClr>
              <a:buSzPts val="1600"/>
              <a:buNone/>
              <a:defRPr sz="1600">
                <a:solidFill>
                  <a:srgbClr val="FFFFFF"/>
                </a:solidFill>
              </a:defRPr>
            </a:lvl3pPr>
            <a:lvl4pPr lvl="3" algn="l" rtl="0">
              <a:lnSpc>
                <a:spcPct val="100000"/>
              </a:lnSpc>
              <a:spcBef>
                <a:spcPts val="0"/>
              </a:spcBef>
              <a:spcAft>
                <a:spcPts val="0"/>
              </a:spcAft>
              <a:buClr>
                <a:srgbClr val="FFFFFF"/>
              </a:buClr>
              <a:buSzPts val="1600"/>
              <a:buNone/>
              <a:defRPr sz="1600">
                <a:solidFill>
                  <a:srgbClr val="FFFFFF"/>
                </a:solidFill>
              </a:defRPr>
            </a:lvl4pPr>
            <a:lvl5pPr lvl="4" algn="l" rtl="0">
              <a:lnSpc>
                <a:spcPct val="100000"/>
              </a:lnSpc>
              <a:spcBef>
                <a:spcPts val="0"/>
              </a:spcBef>
              <a:spcAft>
                <a:spcPts val="0"/>
              </a:spcAft>
              <a:buClr>
                <a:srgbClr val="FFFFFF"/>
              </a:buClr>
              <a:buSzPts val="1600"/>
              <a:buNone/>
              <a:defRPr sz="1600">
                <a:solidFill>
                  <a:srgbClr val="FFFFFF"/>
                </a:solidFill>
              </a:defRPr>
            </a:lvl5pPr>
            <a:lvl6pPr lvl="5" algn="l" rtl="0">
              <a:lnSpc>
                <a:spcPct val="100000"/>
              </a:lnSpc>
              <a:spcBef>
                <a:spcPts val="0"/>
              </a:spcBef>
              <a:spcAft>
                <a:spcPts val="0"/>
              </a:spcAft>
              <a:buClr>
                <a:srgbClr val="FFFFFF"/>
              </a:buClr>
              <a:buSzPts val="1600"/>
              <a:buNone/>
              <a:defRPr sz="1600">
                <a:solidFill>
                  <a:srgbClr val="FFFFFF"/>
                </a:solidFill>
              </a:defRPr>
            </a:lvl6pPr>
            <a:lvl7pPr lvl="6" algn="l" rtl="0">
              <a:lnSpc>
                <a:spcPct val="100000"/>
              </a:lnSpc>
              <a:spcBef>
                <a:spcPts val="0"/>
              </a:spcBef>
              <a:spcAft>
                <a:spcPts val="0"/>
              </a:spcAft>
              <a:buClr>
                <a:srgbClr val="FFFFFF"/>
              </a:buClr>
              <a:buSzPts val="1600"/>
              <a:buNone/>
              <a:defRPr sz="1600">
                <a:solidFill>
                  <a:srgbClr val="FFFFFF"/>
                </a:solidFill>
              </a:defRPr>
            </a:lvl7pPr>
            <a:lvl8pPr lvl="7" algn="l" rtl="0">
              <a:lnSpc>
                <a:spcPct val="100000"/>
              </a:lnSpc>
              <a:spcBef>
                <a:spcPts val="0"/>
              </a:spcBef>
              <a:spcAft>
                <a:spcPts val="0"/>
              </a:spcAft>
              <a:buClr>
                <a:srgbClr val="FFFFFF"/>
              </a:buClr>
              <a:buSzPts val="1600"/>
              <a:buNone/>
              <a:defRPr sz="1600">
                <a:solidFill>
                  <a:srgbClr val="FFFFFF"/>
                </a:solidFill>
              </a:defRPr>
            </a:lvl8pPr>
            <a:lvl9pPr lvl="8" algn="l"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29" name="Google Shape;129;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ctrTitle"/>
          </p:nvPr>
        </p:nvSpPr>
        <p:spPr>
          <a:xfrm>
            <a:off x="345650" y="1004100"/>
            <a:ext cx="7172100" cy="716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s" sz="5288" b="0">
                <a:solidFill>
                  <a:schemeClr val="dk2"/>
                </a:solidFill>
              </a:rPr>
              <a:t>SISTEMA U</a:t>
            </a:r>
            <a:r>
              <a:rPr lang="es" sz="5288">
                <a:solidFill>
                  <a:schemeClr val="dk2"/>
                </a:solidFill>
              </a:rPr>
              <a:t>MBRAL</a:t>
            </a:r>
            <a:r>
              <a:rPr lang="es" sz="5288" b="0">
                <a:solidFill>
                  <a:schemeClr val="dk2"/>
                </a:solidFill>
              </a:rPr>
              <a:t> DE CONTROL DE PLAGAS</a:t>
            </a:r>
            <a:endParaRPr sz="5288" b="0">
              <a:solidFill>
                <a:schemeClr val="dk2"/>
              </a:solidFill>
            </a:endParaRPr>
          </a:p>
          <a:p>
            <a:pPr marL="0" lvl="0" indent="0" algn="l" rtl="0">
              <a:spcBef>
                <a:spcPts val="0"/>
              </a:spcBef>
              <a:spcAft>
                <a:spcPts val="0"/>
              </a:spcAft>
              <a:buNone/>
            </a:pPr>
            <a:endParaRPr>
              <a:solidFill>
                <a:schemeClr val="dk2"/>
              </a:solidFill>
            </a:endParaRPr>
          </a:p>
        </p:txBody>
      </p:sp>
      <p:sp>
        <p:nvSpPr>
          <p:cNvPr id="135" name="Google Shape;135;p14"/>
          <p:cNvSpPr txBox="1">
            <a:spLocks noGrp="1"/>
          </p:cNvSpPr>
          <p:nvPr>
            <p:ph type="subTitle" idx="1"/>
          </p:nvPr>
        </p:nvSpPr>
        <p:spPr>
          <a:xfrm>
            <a:off x="4010400" y="3307325"/>
            <a:ext cx="7172100" cy="19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 dirty="0" smtClean="0">
              <a:solidFill>
                <a:schemeClr val="dk2"/>
              </a:solidFill>
            </a:endParaRPr>
          </a:p>
          <a:p>
            <a:pPr marL="0" lvl="0" indent="0" algn="l" rtl="0">
              <a:spcBef>
                <a:spcPts val="0"/>
              </a:spcBef>
              <a:spcAft>
                <a:spcPts val="0"/>
              </a:spcAft>
              <a:buNone/>
            </a:pPr>
            <a:r>
              <a:rPr lang="es" dirty="0" smtClean="0">
                <a:solidFill>
                  <a:schemeClr val="dk2"/>
                </a:solidFill>
              </a:rPr>
              <a:t>OMAR </a:t>
            </a:r>
            <a:r>
              <a:rPr lang="es" dirty="0">
                <a:solidFill>
                  <a:schemeClr val="dk2"/>
                </a:solidFill>
              </a:rPr>
              <a:t>DAVID VALDERRAMA GUTIERREZ- 67000516</a:t>
            </a:r>
            <a:endParaRPr dirty="0">
              <a:solidFill>
                <a:schemeClr val="dk2"/>
              </a:solidFill>
            </a:endParaRPr>
          </a:p>
          <a:p>
            <a:pPr marL="0" lvl="0" indent="0" algn="l" rtl="0">
              <a:spcBef>
                <a:spcPts val="0"/>
              </a:spcBef>
              <a:spcAft>
                <a:spcPts val="0"/>
              </a:spcAft>
              <a:buNone/>
            </a:pPr>
            <a:endParaRPr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235750" y="633825"/>
            <a:ext cx="84642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sz="2900">
                <a:solidFill>
                  <a:srgbClr val="000000"/>
                </a:solidFill>
                <a:latin typeface="Arial"/>
                <a:ea typeface="Arial"/>
                <a:cs typeface="Arial"/>
                <a:sym typeface="Arial"/>
              </a:rPr>
              <a:t>AVANCE DE INVESTIGACIÓN</a:t>
            </a:r>
            <a:endParaRPr sz="2900">
              <a:solidFill>
                <a:srgbClr val="000000"/>
              </a:solidFill>
              <a:latin typeface="Arial"/>
              <a:ea typeface="Arial"/>
              <a:cs typeface="Arial"/>
              <a:sym typeface="Arial"/>
            </a:endParaRPr>
          </a:p>
          <a:p>
            <a:pPr marL="0" lvl="0" indent="0" algn="l" rtl="0">
              <a:lnSpc>
                <a:spcPct val="107916"/>
              </a:lnSpc>
              <a:spcBef>
                <a:spcPts val="1200"/>
              </a:spcBef>
              <a:spcAft>
                <a:spcPts val="1200"/>
              </a:spcAft>
              <a:buNone/>
            </a:pPr>
            <a:endParaRPr sz="2500" b="1">
              <a:solidFill>
                <a:srgbClr val="000000"/>
              </a:solidFill>
              <a:latin typeface="Arial"/>
              <a:ea typeface="Arial"/>
              <a:cs typeface="Arial"/>
              <a:sym typeface="Arial"/>
            </a:endParaRPr>
          </a:p>
        </p:txBody>
      </p:sp>
      <p:sp>
        <p:nvSpPr>
          <p:cNvPr id="189" name="Google Shape;189;p23"/>
          <p:cNvSpPr txBox="1">
            <a:spLocks noGrp="1"/>
          </p:cNvSpPr>
          <p:nvPr>
            <p:ph type="body" idx="1"/>
          </p:nvPr>
        </p:nvSpPr>
        <p:spPr>
          <a:xfrm>
            <a:off x="4572000" y="1697225"/>
            <a:ext cx="3752700" cy="2741400"/>
          </a:xfrm>
          <a:prstGeom prst="rect">
            <a:avLst/>
          </a:prstGeom>
        </p:spPr>
        <p:txBody>
          <a:bodyPr spcFirstLastPara="1" wrap="square" lIns="91425" tIns="91425" rIns="91425" bIns="91425" anchor="t" anchorCtr="0">
            <a:normAutofit/>
          </a:bodyPr>
          <a:lstStyle/>
          <a:p>
            <a:pPr marL="0" lvl="0" indent="0" algn="l" rtl="0">
              <a:lnSpc>
                <a:spcPct val="107916"/>
              </a:lnSpc>
              <a:spcBef>
                <a:spcPts val="1200"/>
              </a:spcBef>
              <a:spcAft>
                <a:spcPts val="0"/>
              </a:spcAft>
              <a:buNone/>
            </a:pPr>
            <a:r>
              <a:rPr lang="es" sz="1200">
                <a:solidFill>
                  <a:srgbClr val="191919"/>
                </a:solidFill>
                <a:highlight>
                  <a:srgbClr val="FFFFFF"/>
                </a:highlight>
                <a:latin typeface="Arial"/>
                <a:ea typeface="Arial"/>
                <a:cs typeface="Arial"/>
                <a:sym typeface="Arial"/>
              </a:rPr>
              <a:t>Se trata de un difusor de ultrasonidos, considerando que dependiendo de la plaga se colocan estratégicamente en invernaderos a razón de uno por cada </a:t>
            </a:r>
            <a:r>
              <a:rPr lang="es" sz="1200" b="1">
                <a:solidFill>
                  <a:srgbClr val="191919"/>
                </a:solidFill>
                <a:highlight>
                  <a:srgbClr val="FFFFFF"/>
                </a:highlight>
                <a:latin typeface="Arial"/>
                <a:ea typeface="Arial"/>
                <a:cs typeface="Arial"/>
                <a:sym typeface="Arial"/>
              </a:rPr>
              <a:t>dos mil 500 metros</a:t>
            </a:r>
            <a:r>
              <a:rPr lang="es" sz="1200">
                <a:solidFill>
                  <a:srgbClr val="191919"/>
                </a:solidFill>
                <a:highlight>
                  <a:srgbClr val="FFFFFF"/>
                </a:highlight>
                <a:latin typeface="Arial"/>
                <a:ea typeface="Arial"/>
                <a:cs typeface="Arial"/>
                <a:sym typeface="Arial"/>
              </a:rPr>
              <a:t> </a:t>
            </a:r>
            <a:r>
              <a:rPr lang="es" sz="1200" b="1">
                <a:solidFill>
                  <a:srgbClr val="191919"/>
                </a:solidFill>
                <a:highlight>
                  <a:srgbClr val="FFFFFF"/>
                </a:highlight>
                <a:latin typeface="Arial"/>
                <a:ea typeface="Arial"/>
                <a:cs typeface="Arial"/>
                <a:sym typeface="Arial"/>
              </a:rPr>
              <a:t>cuadrados</a:t>
            </a:r>
            <a:r>
              <a:rPr lang="es" sz="1200">
                <a:solidFill>
                  <a:srgbClr val="191919"/>
                </a:solidFill>
                <a:highlight>
                  <a:srgbClr val="FFFFFF"/>
                </a:highlight>
                <a:latin typeface="Arial"/>
                <a:ea typeface="Arial"/>
                <a:cs typeface="Arial"/>
                <a:sym typeface="Arial"/>
              </a:rPr>
              <a:t>. Este difusor inalámbrico emite durante las </a:t>
            </a:r>
            <a:r>
              <a:rPr lang="es" sz="1200" b="1">
                <a:solidFill>
                  <a:srgbClr val="191919"/>
                </a:solidFill>
                <a:highlight>
                  <a:srgbClr val="FFFFFF"/>
                </a:highlight>
                <a:latin typeface="Arial"/>
                <a:ea typeface="Arial"/>
                <a:cs typeface="Arial"/>
                <a:sym typeface="Arial"/>
              </a:rPr>
              <a:t>24 horas del día</a:t>
            </a:r>
            <a:r>
              <a:rPr lang="es" sz="1200">
                <a:solidFill>
                  <a:srgbClr val="191919"/>
                </a:solidFill>
                <a:highlight>
                  <a:srgbClr val="FFFFFF"/>
                </a:highlight>
                <a:latin typeface="Arial"/>
                <a:ea typeface="Arial"/>
                <a:cs typeface="Arial"/>
                <a:sym typeface="Arial"/>
              </a:rPr>
              <a:t> frecuencias que no pueden ser captadas por el oído humano y que ocasionan trastornos importantes en las plagas que atacan los cultivos.</a:t>
            </a:r>
            <a:endParaRPr sz="1200">
              <a:solidFill>
                <a:srgbClr val="191919"/>
              </a:solidFill>
              <a:highlight>
                <a:srgbClr val="FFFFFF"/>
              </a:highlight>
              <a:latin typeface="Arial"/>
              <a:ea typeface="Arial"/>
              <a:cs typeface="Arial"/>
              <a:sym typeface="Arial"/>
            </a:endParaRPr>
          </a:p>
          <a:p>
            <a:pPr marL="0" lvl="0" indent="0" algn="l" rtl="0">
              <a:lnSpc>
                <a:spcPct val="107916"/>
              </a:lnSpc>
              <a:spcBef>
                <a:spcPts val="1200"/>
              </a:spcBef>
              <a:spcAft>
                <a:spcPts val="0"/>
              </a:spcAft>
              <a:buNone/>
            </a:pPr>
            <a:r>
              <a:rPr lang="es" sz="1200">
                <a:solidFill>
                  <a:srgbClr val="191919"/>
                </a:solidFill>
                <a:highlight>
                  <a:srgbClr val="FFFFFF"/>
                </a:highlight>
                <a:latin typeface="Arial"/>
                <a:ea typeface="Arial"/>
                <a:cs typeface="Arial"/>
                <a:sym typeface="Arial"/>
              </a:rPr>
              <a:t> </a:t>
            </a:r>
            <a:endParaRPr sz="1200">
              <a:solidFill>
                <a:srgbClr val="191919"/>
              </a:solidFill>
              <a:highlight>
                <a:srgbClr val="FFFFFF"/>
              </a:highlight>
              <a:latin typeface="Arial"/>
              <a:ea typeface="Arial"/>
              <a:cs typeface="Arial"/>
              <a:sym typeface="Arial"/>
            </a:endParaRPr>
          </a:p>
          <a:p>
            <a:pPr marL="0" lvl="0" indent="0" algn="l" rtl="0">
              <a:spcBef>
                <a:spcPts val="1200"/>
              </a:spcBef>
              <a:spcAft>
                <a:spcPts val="1200"/>
              </a:spcAft>
              <a:buNone/>
            </a:pPr>
            <a:endParaRPr/>
          </a:p>
        </p:txBody>
      </p:sp>
      <p:pic>
        <p:nvPicPr>
          <p:cNvPr id="190" name="Google Shape;190;p23"/>
          <p:cNvPicPr preferRelativeResize="0"/>
          <p:nvPr/>
        </p:nvPicPr>
        <p:blipFill>
          <a:blip r:embed="rId3">
            <a:alphaModFix/>
          </a:blip>
          <a:stretch>
            <a:fillRect/>
          </a:stretch>
        </p:blipFill>
        <p:spPr>
          <a:xfrm>
            <a:off x="1308550" y="1588425"/>
            <a:ext cx="2863250" cy="285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lnSpc>
                <a:spcPct val="107916"/>
              </a:lnSpc>
              <a:spcBef>
                <a:spcPts val="1200"/>
              </a:spcBef>
              <a:spcAft>
                <a:spcPts val="1200"/>
              </a:spcAft>
              <a:buNone/>
            </a:pPr>
            <a:r>
              <a:rPr lang="es" sz="2500" b="1">
                <a:solidFill>
                  <a:srgbClr val="000000"/>
                </a:solidFill>
                <a:latin typeface="Arial"/>
                <a:ea typeface="Arial"/>
                <a:cs typeface="Arial"/>
                <a:sym typeface="Arial"/>
              </a:rPr>
              <a:t>Pruebas y resultados de los ultrasonidos</a:t>
            </a:r>
            <a:endParaRPr sz="4300"/>
          </a:p>
        </p:txBody>
      </p:sp>
      <p:sp>
        <p:nvSpPr>
          <p:cNvPr id="196" name="Google Shape;196;p24"/>
          <p:cNvSpPr txBox="1">
            <a:spLocks noGrp="1"/>
          </p:cNvSpPr>
          <p:nvPr>
            <p:ph type="body" idx="1"/>
          </p:nvPr>
        </p:nvSpPr>
        <p:spPr>
          <a:xfrm>
            <a:off x="819150" y="1800200"/>
            <a:ext cx="7505700" cy="2638500"/>
          </a:xfrm>
          <a:prstGeom prst="rect">
            <a:avLst/>
          </a:prstGeom>
        </p:spPr>
        <p:txBody>
          <a:bodyPr spcFirstLastPara="1" wrap="square" lIns="91425" tIns="91425" rIns="91425" bIns="91425" anchor="t" anchorCtr="0">
            <a:noAutofit/>
          </a:bodyPr>
          <a:lstStyle/>
          <a:p>
            <a:pPr marL="0" lvl="0" indent="0" algn="l" rtl="0">
              <a:lnSpc>
                <a:spcPct val="87000"/>
              </a:lnSpc>
              <a:spcBef>
                <a:spcPts val="1200"/>
              </a:spcBef>
              <a:spcAft>
                <a:spcPts val="0"/>
              </a:spcAft>
              <a:buSzPts val="935"/>
              <a:buNone/>
            </a:pPr>
            <a:r>
              <a:rPr lang="es" sz="1200">
                <a:solidFill>
                  <a:srgbClr val="191919"/>
                </a:solidFill>
                <a:highlight>
                  <a:srgbClr val="FFFFFF"/>
                </a:highlight>
                <a:latin typeface="Arial"/>
                <a:ea typeface="Arial"/>
                <a:cs typeface="Arial"/>
                <a:sym typeface="Arial"/>
              </a:rPr>
              <a:t>La prueba piloto que ya dio resultados muy eficientes se ejerció en contra de la mosca blanca, que ocasiona pérdidas muy relevantes a cultivos de tomate, tanto la variedad verde como la roja o jitomate. Esta plaga también ocasiona daños a otros cultivos como la calabacita o el pepino. También se han realizado algunas pruebas para ahuyentar a la araña roja que lesiona los resultados de cultivos en invernadero de otros productos, el Ingeniero en electrónica, Antonio Águila estuvo buscando durante varios meses la manera de relacionar la emisión de ultrasonidos que pudieran evitar el consumo y utilización de plaguicidas que, por ser componentes químicos, alteran el natural crecimiento de variedades vegetales.</a:t>
            </a:r>
            <a:endParaRPr sz="1200">
              <a:solidFill>
                <a:srgbClr val="191919"/>
              </a:solidFill>
              <a:highlight>
                <a:srgbClr val="FFFFFF"/>
              </a:highlight>
              <a:latin typeface="Arial"/>
              <a:ea typeface="Arial"/>
              <a:cs typeface="Arial"/>
              <a:sym typeface="Arial"/>
            </a:endParaRPr>
          </a:p>
          <a:p>
            <a:pPr marL="0" lvl="0" indent="0" algn="l" rtl="0">
              <a:lnSpc>
                <a:spcPct val="87000"/>
              </a:lnSpc>
              <a:spcBef>
                <a:spcPts val="1200"/>
              </a:spcBef>
              <a:spcAft>
                <a:spcPts val="0"/>
              </a:spcAft>
              <a:buSzPts val="935"/>
              <a:buNone/>
            </a:pPr>
            <a:r>
              <a:rPr lang="es" sz="1200">
                <a:solidFill>
                  <a:srgbClr val="191919"/>
                </a:solidFill>
                <a:highlight>
                  <a:srgbClr val="FFFFFF"/>
                </a:highlight>
                <a:latin typeface="Arial"/>
                <a:ea typeface="Arial"/>
                <a:cs typeface="Arial"/>
                <a:sym typeface="Arial"/>
              </a:rPr>
              <a:t>Trabajó durante varios meses en conseguir un difusor de esas frecuencias y sus resultados en especies que dañan los cultivos. Se constató que determinados sonidos provocan confusión y desorientación de las plagas a tales extremos que huyen del cultivo o bien mueren como consecuencia de no poder orientarse hacia dónde se encuentra el alimento.</a:t>
            </a:r>
            <a:endParaRPr sz="1200">
              <a:solidFill>
                <a:srgbClr val="191919"/>
              </a:solidFill>
              <a:highlight>
                <a:srgbClr val="FFFFFF"/>
              </a:highlight>
              <a:latin typeface="Arial"/>
              <a:ea typeface="Arial"/>
              <a:cs typeface="Arial"/>
              <a:sym typeface="Arial"/>
            </a:endParaRPr>
          </a:p>
          <a:p>
            <a:pPr marL="0" lvl="0" indent="0" algn="l" rtl="0">
              <a:lnSpc>
                <a:spcPct val="87916"/>
              </a:lnSpc>
              <a:spcBef>
                <a:spcPts val="1200"/>
              </a:spcBef>
              <a:spcAft>
                <a:spcPts val="0"/>
              </a:spcAft>
              <a:buSzPts val="935"/>
              <a:buNone/>
            </a:pPr>
            <a:r>
              <a:rPr lang="es" sz="1200">
                <a:solidFill>
                  <a:srgbClr val="191919"/>
                </a:solidFill>
                <a:highlight>
                  <a:srgbClr val="FFFFFF"/>
                </a:highlight>
                <a:latin typeface="Arial"/>
                <a:ea typeface="Arial"/>
                <a:cs typeface="Arial"/>
                <a:sym typeface="Arial"/>
              </a:rPr>
              <a:t>Al momento se estudian otras frecuencias para detectar cuáles provocan los mismos resultados en otras plagas con resultados optimistas hasta ahora contra la araña roja.</a:t>
            </a:r>
            <a:endParaRPr sz="1200">
              <a:solidFill>
                <a:srgbClr val="191919"/>
              </a:solidFill>
              <a:highlight>
                <a:srgbClr val="FFFFFF"/>
              </a:highlight>
              <a:latin typeface="Arial"/>
              <a:ea typeface="Arial"/>
              <a:cs typeface="Arial"/>
              <a:sym typeface="Arial"/>
            </a:endParaRPr>
          </a:p>
          <a:p>
            <a:pPr marL="0" lvl="0" indent="0" algn="l" rtl="0">
              <a:lnSpc>
                <a:spcPct val="95000"/>
              </a:lnSpc>
              <a:spcBef>
                <a:spcPts val="1200"/>
              </a:spcBef>
              <a:spcAft>
                <a:spcPts val="1200"/>
              </a:spcAft>
              <a:buSzPts val="935"/>
              <a:buNone/>
            </a:pPr>
            <a:endParaRPr sz="1105"/>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819150" y="466425"/>
            <a:ext cx="7505700" cy="82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700" b="1">
                <a:solidFill>
                  <a:srgbClr val="000000"/>
                </a:solidFill>
              </a:rPr>
              <a:t>PRUEBAS EXITOSAS </a:t>
            </a:r>
            <a:endParaRPr sz="2700" b="1">
              <a:solidFill>
                <a:srgbClr val="000000"/>
              </a:solidFill>
            </a:endParaRPr>
          </a:p>
        </p:txBody>
      </p:sp>
      <p:sp>
        <p:nvSpPr>
          <p:cNvPr id="202" name="Google Shape;202;p2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3" name="Google Shape;203;p25"/>
          <p:cNvPicPr preferRelativeResize="0"/>
          <p:nvPr/>
        </p:nvPicPr>
        <p:blipFill>
          <a:blip r:embed="rId3">
            <a:alphaModFix/>
          </a:blip>
          <a:stretch>
            <a:fillRect/>
          </a:stretch>
        </p:blipFill>
        <p:spPr>
          <a:xfrm>
            <a:off x="819150" y="1502900"/>
            <a:ext cx="3672000" cy="2448000"/>
          </a:xfrm>
          <a:prstGeom prst="rect">
            <a:avLst/>
          </a:prstGeom>
          <a:noFill/>
          <a:ln>
            <a:noFill/>
          </a:ln>
        </p:spPr>
      </p:pic>
      <p:pic>
        <p:nvPicPr>
          <p:cNvPr id="204" name="Google Shape;204;p25"/>
          <p:cNvPicPr preferRelativeResize="0"/>
          <p:nvPr/>
        </p:nvPicPr>
        <p:blipFill>
          <a:blip r:embed="rId4">
            <a:alphaModFix/>
          </a:blip>
          <a:stretch>
            <a:fillRect/>
          </a:stretch>
        </p:blipFill>
        <p:spPr>
          <a:xfrm>
            <a:off x="4832550" y="1502900"/>
            <a:ext cx="3492299" cy="244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819150" y="375725"/>
            <a:ext cx="7505700" cy="1061700"/>
          </a:xfrm>
          <a:prstGeom prst="rect">
            <a:avLst/>
          </a:prstGeom>
        </p:spPr>
        <p:txBody>
          <a:bodyPr spcFirstLastPara="1" wrap="square" lIns="91425" tIns="91425" rIns="91425" bIns="91425" anchor="t" anchorCtr="0">
            <a:normAutofit/>
          </a:bodyPr>
          <a:lstStyle/>
          <a:p>
            <a:pPr marL="0" lvl="0" indent="0" algn="l" rtl="0">
              <a:lnSpc>
                <a:spcPct val="107916"/>
              </a:lnSpc>
              <a:spcBef>
                <a:spcPts val="1200"/>
              </a:spcBef>
              <a:spcAft>
                <a:spcPts val="200"/>
              </a:spcAft>
              <a:buNone/>
            </a:pPr>
            <a:r>
              <a:rPr lang="es" sz="2000" b="1">
                <a:solidFill>
                  <a:srgbClr val="000000"/>
                </a:solidFill>
                <a:latin typeface="Arial"/>
                <a:ea typeface="Arial"/>
                <a:cs typeface="Arial"/>
                <a:sym typeface="Arial"/>
              </a:rPr>
              <a:t>Detección de plagas y enfermedades de los cultivos mediante el aprendizaje supervisado</a:t>
            </a:r>
            <a:endParaRPr sz="3800">
              <a:latin typeface="Arial"/>
              <a:ea typeface="Arial"/>
              <a:cs typeface="Arial"/>
              <a:sym typeface="Arial"/>
            </a:endParaRPr>
          </a:p>
        </p:txBody>
      </p:sp>
      <p:sp>
        <p:nvSpPr>
          <p:cNvPr id="210" name="Google Shape;210;p26"/>
          <p:cNvSpPr txBox="1">
            <a:spLocks noGrp="1"/>
          </p:cNvSpPr>
          <p:nvPr>
            <p:ph type="body" idx="1"/>
          </p:nvPr>
        </p:nvSpPr>
        <p:spPr>
          <a:xfrm>
            <a:off x="819150" y="1437425"/>
            <a:ext cx="3482100" cy="30660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None/>
            </a:pPr>
            <a:r>
              <a:rPr lang="es" sz="1200">
                <a:solidFill>
                  <a:srgbClr val="000000"/>
                </a:solidFill>
                <a:highlight>
                  <a:srgbClr val="F5F9FA"/>
                </a:highlight>
                <a:latin typeface="Arial"/>
                <a:ea typeface="Arial"/>
                <a:cs typeface="Arial"/>
                <a:sym typeface="Arial"/>
              </a:rPr>
              <a:t>El cambio climático ha provocado amenazas a la producción agrícola; los extremos de temperatura y humedad, y otras tensiones bióticas son factores que contribuyen a la etiología de enfermedades y plagas en los cultivos. Sobre el tema, los esfuerzos de investigación recientes se han centrado en predecir cultivos de enfermedades y plagas utilizando técnicas como algoritmos de aprendizaje.</a:t>
            </a:r>
            <a:endParaRPr sz="1200">
              <a:solidFill>
                <a:srgbClr val="000000"/>
              </a:solidFill>
              <a:highlight>
                <a:srgbClr val="F5F9FA"/>
              </a:highlight>
              <a:latin typeface="Arial"/>
              <a:ea typeface="Arial"/>
              <a:cs typeface="Arial"/>
              <a:sym typeface="Arial"/>
            </a:endParaRPr>
          </a:p>
          <a:p>
            <a:pPr marL="0" lvl="0" indent="0" algn="l" rtl="0">
              <a:spcBef>
                <a:spcPts val="800"/>
              </a:spcBef>
              <a:spcAft>
                <a:spcPts val="1200"/>
              </a:spcAft>
              <a:buNone/>
            </a:pPr>
            <a:endParaRPr/>
          </a:p>
        </p:txBody>
      </p:sp>
      <p:pic>
        <p:nvPicPr>
          <p:cNvPr id="211" name="Google Shape;211;p26"/>
          <p:cNvPicPr preferRelativeResize="0"/>
          <p:nvPr/>
        </p:nvPicPr>
        <p:blipFill>
          <a:blip r:embed="rId3">
            <a:alphaModFix/>
          </a:blip>
          <a:stretch>
            <a:fillRect/>
          </a:stretch>
        </p:blipFill>
        <p:spPr>
          <a:xfrm>
            <a:off x="4453650" y="1589825"/>
            <a:ext cx="4213851" cy="2672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1162050" y="5639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900">
                <a:solidFill>
                  <a:srgbClr val="000000"/>
                </a:solidFill>
                <a:latin typeface="Arial"/>
                <a:ea typeface="Arial"/>
                <a:cs typeface="Arial"/>
                <a:sym typeface="Arial"/>
              </a:rPr>
              <a:t>AVANCE DE OBJETIVOS</a:t>
            </a:r>
            <a:endParaRPr sz="2900">
              <a:solidFill>
                <a:srgbClr val="000000"/>
              </a:solidFill>
              <a:latin typeface="Arial"/>
              <a:ea typeface="Arial"/>
              <a:cs typeface="Arial"/>
              <a:sym typeface="Arial"/>
            </a:endParaRPr>
          </a:p>
        </p:txBody>
      </p:sp>
      <p:sp>
        <p:nvSpPr>
          <p:cNvPr id="217" name="Google Shape;217;p27"/>
          <p:cNvSpPr txBox="1">
            <a:spLocks noGrp="1"/>
          </p:cNvSpPr>
          <p:nvPr>
            <p:ph type="body" idx="1"/>
          </p:nvPr>
        </p:nvSpPr>
        <p:spPr>
          <a:xfrm>
            <a:off x="819150" y="1800200"/>
            <a:ext cx="3450600" cy="2845200"/>
          </a:xfrm>
          <a:prstGeom prst="rect">
            <a:avLst/>
          </a:prstGeom>
        </p:spPr>
        <p:txBody>
          <a:bodyPr spcFirstLastPara="1" wrap="square" lIns="91425" tIns="91425" rIns="91425" bIns="91425" anchor="t" anchorCtr="0">
            <a:normAutofit/>
          </a:bodyPr>
          <a:lstStyle/>
          <a:p>
            <a:pPr marL="0" lvl="0" indent="0" algn="l" rtl="0">
              <a:lnSpc>
                <a:spcPct val="107916"/>
              </a:lnSpc>
              <a:spcBef>
                <a:spcPts val="1200"/>
              </a:spcBef>
              <a:spcAft>
                <a:spcPts val="0"/>
              </a:spcAft>
              <a:buNone/>
            </a:pPr>
            <a:r>
              <a:rPr lang="es" sz="1200" b="1">
                <a:solidFill>
                  <a:srgbClr val="000000"/>
                </a:solidFill>
                <a:latin typeface="Arial"/>
                <a:ea typeface="Arial"/>
                <a:cs typeface="Arial"/>
                <a:sym typeface="Arial"/>
              </a:rPr>
              <a:t>Alcance máximo y mínimo de un ultrasonido</a:t>
            </a:r>
            <a:endParaRPr sz="1200" b="1">
              <a:solidFill>
                <a:srgbClr val="000000"/>
              </a:solidFill>
              <a:latin typeface="Arial"/>
              <a:ea typeface="Arial"/>
              <a:cs typeface="Arial"/>
              <a:sym typeface="Arial"/>
            </a:endParaRPr>
          </a:p>
          <a:p>
            <a:pPr marL="0" lvl="0" indent="0" algn="l" rtl="0">
              <a:lnSpc>
                <a:spcPct val="107916"/>
              </a:lnSpc>
              <a:spcBef>
                <a:spcPts val="1200"/>
              </a:spcBef>
              <a:spcAft>
                <a:spcPts val="0"/>
              </a:spcAft>
              <a:buNone/>
            </a:pPr>
            <a:r>
              <a:rPr lang="es" sz="1200">
                <a:solidFill>
                  <a:srgbClr val="202124"/>
                </a:solidFill>
                <a:highlight>
                  <a:srgbClr val="FFFFFF"/>
                </a:highlight>
                <a:latin typeface="Arial"/>
                <a:ea typeface="Arial"/>
                <a:cs typeface="Arial"/>
                <a:sym typeface="Arial"/>
              </a:rPr>
              <a:t>El sensor de ultrasonidos es capaz de detectar un movimiento y calcular la </a:t>
            </a:r>
            <a:r>
              <a:rPr lang="es" sz="1200">
                <a:solidFill>
                  <a:srgbClr val="000000"/>
                </a:solidFill>
                <a:highlight>
                  <a:srgbClr val="FFFFFF"/>
                </a:highlight>
                <a:latin typeface="Arial"/>
                <a:ea typeface="Arial"/>
                <a:cs typeface="Arial"/>
                <a:sym typeface="Arial"/>
              </a:rPr>
              <a:t>distancia a la que se encuentra en un rango de </a:t>
            </a:r>
            <a:r>
              <a:rPr lang="es" sz="1200" b="1">
                <a:solidFill>
                  <a:srgbClr val="000000"/>
                </a:solidFill>
                <a:highlight>
                  <a:srgbClr val="FFFFFF"/>
                </a:highlight>
                <a:latin typeface="Arial"/>
                <a:ea typeface="Arial"/>
                <a:cs typeface="Arial"/>
                <a:sym typeface="Arial"/>
              </a:rPr>
              <a:t>3</a:t>
            </a:r>
            <a:r>
              <a:rPr lang="es" sz="1200">
                <a:solidFill>
                  <a:srgbClr val="000000"/>
                </a:solidFill>
                <a:highlight>
                  <a:srgbClr val="FFFFFF"/>
                </a:highlight>
                <a:latin typeface="Arial"/>
                <a:ea typeface="Arial"/>
                <a:cs typeface="Arial"/>
                <a:sym typeface="Arial"/>
              </a:rPr>
              <a:t> a </a:t>
            </a:r>
            <a:r>
              <a:rPr lang="es" sz="1200" b="1">
                <a:solidFill>
                  <a:srgbClr val="000000"/>
                </a:solidFill>
                <a:highlight>
                  <a:srgbClr val="FFFFFF"/>
                </a:highlight>
                <a:latin typeface="Arial"/>
                <a:ea typeface="Arial"/>
                <a:cs typeface="Arial"/>
                <a:sym typeface="Arial"/>
              </a:rPr>
              <a:t>2500 metros cuadrados</a:t>
            </a:r>
            <a:r>
              <a:rPr lang="es" sz="1200">
                <a:solidFill>
                  <a:srgbClr val="000000"/>
                </a:solidFill>
                <a:highlight>
                  <a:srgbClr val="FFFFFF"/>
                </a:highlight>
                <a:latin typeface="Arial"/>
                <a:ea typeface="Arial"/>
                <a:cs typeface="Arial"/>
                <a:sym typeface="Arial"/>
              </a:rPr>
              <a:t>.</a:t>
            </a:r>
            <a:endParaRPr sz="1200">
              <a:solidFill>
                <a:srgbClr val="000000"/>
              </a:solidFill>
              <a:highlight>
                <a:srgbClr val="FFFFFF"/>
              </a:highlight>
              <a:latin typeface="Arial"/>
              <a:ea typeface="Arial"/>
              <a:cs typeface="Arial"/>
              <a:sym typeface="Arial"/>
            </a:endParaRPr>
          </a:p>
          <a:p>
            <a:pPr marL="0" lvl="0" indent="0" algn="l" rtl="0">
              <a:lnSpc>
                <a:spcPct val="107916"/>
              </a:lnSpc>
              <a:spcBef>
                <a:spcPts val="1200"/>
              </a:spcBef>
              <a:spcAft>
                <a:spcPts val="0"/>
              </a:spcAft>
              <a:buNone/>
            </a:pPr>
            <a:endParaRPr sz="1200">
              <a:solidFill>
                <a:srgbClr val="000000"/>
              </a:solidFill>
              <a:highlight>
                <a:srgbClr val="FFFFFF"/>
              </a:highlight>
              <a:latin typeface="Arial"/>
              <a:ea typeface="Arial"/>
              <a:cs typeface="Arial"/>
              <a:sym typeface="Arial"/>
            </a:endParaRPr>
          </a:p>
          <a:p>
            <a:pPr marL="0" lvl="0" indent="0" algn="l" rtl="0">
              <a:spcBef>
                <a:spcPts val="1200"/>
              </a:spcBef>
              <a:spcAft>
                <a:spcPts val="1200"/>
              </a:spcAft>
              <a:buNone/>
            </a:pPr>
            <a:endParaRPr/>
          </a:p>
        </p:txBody>
      </p:sp>
      <p:pic>
        <p:nvPicPr>
          <p:cNvPr id="218" name="Google Shape;218;p27"/>
          <p:cNvPicPr preferRelativeResize="0"/>
          <p:nvPr/>
        </p:nvPicPr>
        <p:blipFill>
          <a:blip r:embed="rId3">
            <a:alphaModFix/>
          </a:blip>
          <a:stretch>
            <a:fillRect/>
          </a:stretch>
        </p:blipFill>
        <p:spPr>
          <a:xfrm>
            <a:off x="4572000" y="1800200"/>
            <a:ext cx="3603175" cy="2714396"/>
          </a:xfrm>
          <a:prstGeom prst="rect">
            <a:avLst/>
          </a:prstGeom>
          <a:noFill/>
          <a:ln>
            <a:noFill/>
          </a:ln>
        </p:spPr>
      </p:pic>
      <p:sp>
        <p:nvSpPr>
          <p:cNvPr id="219" name="Google Shape;219;p27"/>
          <p:cNvSpPr txBox="1">
            <a:spLocks noGrp="1"/>
          </p:cNvSpPr>
          <p:nvPr>
            <p:ph type="body" idx="1"/>
          </p:nvPr>
        </p:nvSpPr>
        <p:spPr>
          <a:xfrm>
            <a:off x="819150" y="1352500"/>
            <a:ext cx="3450600" cy="619200"/>
          </a:xfrm>
          <a:prstGeom prst="rect">
            <a:avLst/>
          </a:prstGeom>
        </p:spPr>
        <p:txBody>
          <a:bodyPr spcFirstLastPara="1" wrap="square" lIns="91425" tIns="91425" rIns="91425" bIns="91425" anchor="t" anchorCtr="0">
            <a:noAutofit/>
          </a:bodyPr>
          <a:lstStyle/>
          <a:p>
            <a:pPr marL="0" lvl="0" indent="0" algn="l" rtl="0">
              <a:lnSpc>
                <a:spcPct val="87916"/>
              </a:lnSpc>
              <a:spcBef>
                <a:spcPts val="1200"/>
              </a:spcBef>
              <a:spcAft>
                <a:spcPts val="0"/>
              </a:spcAft>
              <a:buSzPts val="852"/>
              <a:buNone/>
            </a:pPr>
            <a:r>
              <a:rPr lang="es" sz="1530" b="1">
                <a:solidFill>
                  <a:srgbClr val="000000"/>
                </a:solidFill>
                <a:latin typeface="Arial"/>
                <a:ea typeface="Arial"/>
                <a:cs typeface="Arial"/>
                <a:sym typeface="Arial"/>
              </a:rPr>
              <a:t>PRIMER OBJETIVO</a:t>
            </a:r>
            <a:endParaRPr sz="1530">
              <a:solidFill>
                <a:srgbClr val="000000"/>
              </a:solidFill>
              <a:highlight>
                <a:srgbClr val="FFFFFF"/>
              </a:highlight>
              <a:latin typeface="Arial"/>
              <a:ea typeface="Arial"/>
              <a:cs typeface="Arial"/>
              <a:sym typeface="Arial"/>
            </a:endParaRPr>
          </a:p>
          <a:p>
            <a:pPr marL="0" lvl="0" indent="0" algn="l" rtl="0">
              <a:lnSpc>
                <a:spcPct val="95000"/>
              </a:lnSpc>
              <a:spcBef>
                <a:spcPts val="1200"/>
              </a:spcBef>
              <a:spcAft>
                <a:spcPts val="1200"/>
              </a:spcAft>
              <a:buSzPts val="852"/>
              <a:buNone/>
            </a:pPr>
            <a:endParaRPr sz="1607"/>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1162050" y="5639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900">
                <a:solidFill>
                  <a:srgbClr val="000000"/>
                </a:solidFill>
                <a:latin typeface="Arial"/>
                <a:ea typeface="Arial"/>
                <a:cs typeface="Arial"/>
                <a:sym typeface="Arial"/>
              </a:rPr>
              <a:t>AVANCE DE OBJETIVOS</a:t>
            </a:r>
            <a:endParaRPr sz="2900">
              <a:solidFill>
                <a:srgbClr val="000000"/>
              </a:solidFill>
              <a:latin typeface="Arial"/>
              <a:ea typeface="Arial"/>
              <a:cs typeface="Arial"/>
              <a:sym typeface="Arial"/>
            </a:endParaRPr>
          </a:p>
        </p:txBody>
      </p:sp>
      <p:sp>
        <p:nvSpPr>
          <p:cNvPr id="225" name="Google Shape;225;p28"/>
          <p:cNvSpPr txBox="1">
            <a:spLocks noGrp="1"/>
          </p:cNvSpPr>
          <p:nvPr>
            <p:ph type="body" idx="1"/>
          </p:nvPr>
        </p:nvSpPr>
        <p:spPr>
          <a:xfrm>
            <a:off x="727300" y="1518575"/>
            <a:ext cx="3450600" cy="2845200"/>
          </a:xfrm>
          <a:prstGeom prst="rect">
            <a:avLst/>
          </a:prstGeom>
        </p:spPr>
        <p:txBody>
          <a:bodyPr spcFirstLastPara="1" wrap="square" lIns="91425" tIns="91425" rIns="91425" bIns="91425" anchor="t" anchorCtr="0">
            <a:normAutofit/>
          </a:bodyPr>
          <a:lstStyle/>
          <a:p>
            <a:pPr marL="0" lvl="0" indent="0" algn="l" rtl="0">
              <a:lnSpc>
                <a:spcPct val="107916"/>
              </a:lnSpc>
              <a:spcBef>
                <a:spcPts val="1200"/>
              </a:spcBef>
              <a:spcAft>
                <a:spcPts val="0"/>
              </a:spcAft>
              <a:buNone/>
            </a:pPr>
            <a:r>
              <a:rPr lang="es" sz="1200">
                <a:solidFill>
                  <a:srgbClr val="000000"/>
                </a:solidFill>
                <a:highlight>
                  <a:srgbClr val="FFFFFF"/>
                </a:highlight>
                <a:latin typeface="Arial"/>
                <a:ea typeface="Arial"/>
                <a:cs typeface="Arial"/>
                <a:sym typeface="Arial"/>
              </a:rPr>
              <a:t>Dentro del desarrollo contamos con diferentes funcionalidades dentro del código, el cual nos permitirá:</a:t>
            </a:r>
            <a:endParaRPr sz="1200">
              <a:solidFill>
                <a:srgbClr val="000000"/>
              </a:solidFill>
              <a:highlight>
                <a:srgbClr val="FFFFFF"/>
              </a:highlight>
              <a:latin typeface="Arial"/>
              <a:ea typeface="Arial"/>
              <a:cs typeface="Arial"/>
              <a:sym typeface="Arial"/>
            </a:endParaRPr>
          </a:p>
          <a:p>
            <a:pPr marL="0" lvl="0" indent="0" algn="l" rtl="0">
              <a:lnSpc>
                <a:spcPct val="107916"/>
              </a:lnSpc>
              <a:spcBef>
                <a:spcPts val="1200"/>
              </a:spcBef>
              <a:spcAft>
                <a:spcPts val="0"/>
              </a:spcAft>
              <a:buNone/>
            </a:pPr>
            <a:r>
              <a:rPr lang="es" sz="1200">
                <a:solidFill>
                  <a:srgbClr val="000000"/>
                </a:solidFill>
                <a:highlight>
                  <a:srgbClr val="FFFFFF"/>
                </a:highlight>
                <a:latin typeface="Arial"/>
                <a:ea typeface="Arial"/>
                <a:cs typeface="Arial"/>
                <a:sym typeface="Arial"/>
              </a:rPr>
              <a:t>-Calcular la cantidad de dispositivos necesarios          según el tamaño del cultivo en hectáreas.</a:t>
            </a:r>
            <a:endParaRPr sz="1200">
              <a:solidFill>
                <a:srgbClr val="000000"/>
              </a:solidFill>
              <a:highlight>
                <a:srgbClr val="FFFFFF"/>
              </a:highlight>
              <a:latin typeface="Arial"/>
              <a:ea typeface="Arial"/>
              <a:cs typeface="Arial"/>
              <a:sym typeface="Arial"/>
            </a:endParaRPr>
          </a:p>
          <a:p>
            <a:pPr marL="0" lvl="0" indent="0" algn="l" rtl="0">
              <a:lnSpc>
                <a:spcPct val="107916"/>
              </a:lnSpc>
              <a:spcBef>
                <a:spcPts val="1200"/>
              </a:spcBef>
              <a:spcAft>
                <a:spcPts val="0"/>
              </a:spcAft>
              <a:buNone/>
            </a:pPr>
            <a:r>
              <a:rPr lang="es" sz="1200">
                <a:solidFill>
                  <a:srgbClr val="000000"/>
                </a:solidFill>
                <a:highlight>
                  <a:srgbClr val="FFFFFF"/>
                </a:highlight>
                <a:latin typeface="Arial"/>
                <a:ea typeface="Arial"/>
                <a:cs typeface="Arial"/>
                <a:sym typeface="Arial"/>
              </a:rPr>
              <a:t>-Ingresar el tipo de plaga para sugerir la mejor frecuencia a utilizar en los dispositivos.</a:t>
            </a:r>
            <a:endParaRPr sz="1200">
              <a:solidFill>
                <a:srgbClr val="000000"/>
              </a:solidFill>
              <a:highlight>
                <a:srgbClr val="FFFFFF"/>
              </a:highlight>
              <a:latin typeface="Arial"/>
              <a:ea typeface="Arial"/>
              <a:cs typeface="Arial"/>
              <a:sym typeface="Arial"/>
            </a:endParaRPr>
          </a:p>
          <a:p>
            <a:pPr marL="0" lvl="0" indent="0" algn="l" rtl="0">
              <a:lnSpc>
                <a:spcPct val="107916"/>
              </a:lnSpc>
              <a:spcBef>
                <a:spcPts val="1200"/>
              </a:spcBef>
              <a:spcAft>
                <a:spcPts val="1200"/>
              </a:spcAft>
              <a:buNone/>
            </a:pPr>
            <a:endParaRPr sz="1200">
              <a:solidFill>
                <a:srgbClr val="000000"/>
              </a:solidFill>
              <a:highlight>
                <a:srgbClr val="FFFFFF"/>
              </a:highlight>
              <a:latin typeface="Arial"/>
              <a:ea typeface="Arial"/>
              <a:cs typeface="Arial"/>
              <a:sym typeface="Arial"/>
            </a:endParaRPr>
          </a:p>
        </p:txBody>
      </p:sp>
      <p:sp>
        <p:nvSpPr>
          <p:cNvPr id="226" name="Google Shape;226;p28"/>
          <p:cNvSpPr txBox="1">
            <a:spLocks noGrp="1"/>
          </p:cNvSpPr>
          <p:nvPr>
            <p:ph type="body" idx="1"/>
          </p:nvPr>
        </p:nvSpPr>
        <p:spPr>
          <a:xfrm>
            <a:off x="727300" y="1107550"/>
            <a:ext cx="3450600" cy="411000"/>
          </a:xfrm>
          <a:prstGeom prst="rect">
            <a:avLst/>
          </a:prstGeom>
        </p:spPr>
        <p:txBody>
          <a:bodyPr spcFirstLastPara="1" wrap="square" lIns="91425" tIns="91425" rIns="91425" bIns="91425" anchor="t" anchorCtr="0">
            <a:noAutofit/>
          </a:bodyPr>
          <a:lstStyle/>
          <a:p>
            <a:pPr marL="0" lvl="0" indent="0" algn="l" rtl="0">
              <a:lnSpc>
                <a:spcPct val="87916"/>
              </a:lnSpc>
              <a:spcBef>
                <a:spcPts val="1200"/>
              </a:spcBef>
              <a:spcAft>
                <a:spcPts val="1200"/>
              </a:spcAft>
              <a:buSzPts val="852"/>
              <a:buNone/>
            </a:pPr>
            <a:r>
              <a:rPr lang="es" sz="1530" b="1">
                <a:solidFill>
                  <a:srgbClr val="000000"/>
                </a:solidFill>
                <a:latin typeface="Arial"/>
                <a:ea typeface="Arial"/>
                <a:cs typeface="Arial"/>
                <a:sym typeface="Arial"/>
              </a:rPr>
              <a:t>SEGUNDO OBJETIVO</a:t>
            </a:r>
            <a:endParaRPr sz="1607"/>
          </a:p>
        </p:txBody>
      </p:sp>
      <p:pic>
        <p:nvPicPr>
          <p:cNvPr id="227" name="Google Shape;227;p28"/>
          <p:cNvPicPr preferRelativeResize="0"/>
          <p:nvPr/>
        </p:nvPicPr>
        <p:blipFill>
          <a:blip r:embed="rId3">
            <a:alphaModFix/>
          </a:blip>
          <a:stretch>
            <a:fillRect/>
          </a:stretch>
        </p:blipFill>
        <p:spPr>
          <a:xfrm>
            <a:off x="4100675" y="1349500"/>
            <a:ext cx="4661299" cy="29048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904875" y="1542125"/>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a:t>GRACIAS POR SU ATENCION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body" idx="1"/>
          </p:nvPr>
        </p:nvSpPr>
        <p:spPr>
          <a:xfrm>
            <a:off x="872725" y="1390650"/>
            <a:ext cx="7505700" cy="2448000"/>
          </a:xfrm>
          <a:prstGeom prst="rect">
            <a:avLst/>
          </a:prstGeom>
        </p:spPr>
        <p:txBody>
          <a:bodyPr spcFirstLastPara="1" wrap="square" lIns="91425" tIns="91425" rIns="91425" bIns="91425" anchor="t" anchorCtr="0">
            <a:normAutofit/>
          </a:bodyPr>
          <a:lstStyle/>
          <a:p>
            <a:pPr marL="457200" lvl="0" indent="-228600" algn="ctr" rtl="0">
              <a:spcBef>
                <a:spcPts val="2400"/>
              </a:spcBef>
              <a:spcAft>
                <a:spcPts val="0"/>
              </a:spcAft>
              <a:buNone/>
            </a:pPr>
            <a:r>
              <a:rPr lang="es" sz="2700">
                <a:solidFill>
                  <a:srgbClr val="000000"/>
                </a:solidFill>
                <a:latin typeface="Arial"/>
                <a:ea typeface="Arial"/>
                <a:cs typeface="Arial"/>
                <a:sym typeface="Arial"/>
              </a:rPr>
              <a:t>	</a:t>
            </a:r>
            <a:r>
              <a:rPr lang="es" sz="2800" b="1">
                <a:solidFill>
                  <a:srgbClr val="000000"/>
                </a:solidFill>
                <a:latin typeface="Arial"/>
                <a:ea typeface="Arial"/>
                <a:cs typeface="Arial"/>
                <a:sym typeface="Arial"/>
              </a:rPr>
              <a:t>PREGUNTA ORIENTADORA</a:t>
            </a:r>
            <a:endParaRPr sz="2800" b="1">
              <a:solidFill>
                <a:srgbClr val="000000"/>
              </a:solidFill>
              <a:latin typeface="Arial"/>
              <a:ea typeface="Arial"/>
              <a:cs typeface="Arial"/>
              <a:sym typeface="Arial"/>
            </a:endParaRPr>
          </a:p>
          <a:p>
            <a:pPr marL="457200" lvl="0" indent="-228600" algn="l" rtl="0">
              <a:spcBef>
                <a:spcPts val="2400"/>
              </a:spcBef>
              <a:spcAft>
                <a:spcPts val="0"/>
              </a:spcAft>
              <a:buNone/>
            </a:pPr>
            <a:r>
              <a:rPr lang="es"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marL="0" lvl="0" indent="0" algn="l" rtl="0">
              <a:spcBef>
                <a:spcPts val="1200"/>
              </a:spcBef>
              <a:spcAft>
                <a:spcPts val="0"/>
              </a:spcAft>
              <a:buNone/>
            </a:pPr>
            <a:r>
              <a:rPr lang="es" sz="1956">
                <a:solidFill>
                  <a:srgbClr val="000000"/>
                </a:solidFill>
                <a:latin typeface="Arial"/>
                <a:ea typeface="Arial"/>
                <a:cs typeface="Arial"/>
                <a:sym typeface="Arial"/>
              </a:rPr>
              <a:t>¿Cómo reducir el uso de pesticidas utilizando frecuencias de sonido para reducir las plagas en los cultivos?</a:t>
            </a:r>
            <a:endParaRPr sz="1956">
              <a:solidFill>
                <a:srgbClr val="000000"/>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6"/>
          <p:cNvSpPr txBox="1">
            <a:spLocks noGrp="1"/>
          </p:cNvSpPr>
          <p:nvPr>
            <p:ph type="title"/>
          </p:nvPr>
        </p:nvSpPr>
        <p:spPr>
          <a:xfrm>
            <a:off x="894150" y="149075"/>
            <a:ext cx="7505700" cy="9546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1200"/>
              </a:spcBef>
              <a:spcAft>
                <a:spcPts val="0"/>
              </a:spcAft>
              <a:buNone/>
            </a:pPr>
            <a:r>
              <a:rPr lang="es" sz="1200" b="0">
                <a:solidFill>
                  <a:srgbClr val="000000"/>
                </a:solidFill>
                <a:latin typeface="Arial"/>
                <a:ea typeface="Arial"/>
                <a:cs typeface="Arial"/>
                <a:sym typeface="Arial"/>
              </a:rPr>
              <a:t> </a:t>
            </a:r>
            <a:endParaRPr sz="1200" b="0">
              <a:solidFill>
                <a:srgbClr val="000000"/>
              </a:solidFill>
              <a:latin typeface="Arial"/>
              <a:ea typeface="Arial"/>
              <a:cs typeface="Arial"/>
              <a:sym typeface="Arial"/>
            </a:endParaRPr>
          </a:p>
          <a:p>
            <a:pPr marL="457200" lvl="0" indent="-228600" algn="ctr" rtl="0">
              <a:lnSpc>
                <a:spcPct val="115000"/>
              </a:lnSpc>
              <a:spcBef>
                <a:spcPts val="2400"/>
              </a:spcBef>
              <a:spcAft>
                <a:spcPts val="600"/>
              </a:spcAft>
              <a:buNone/>
            </a:pPr>
            <a:r>
              <a:rPr lang="es" sz="4400" b="0">
                <a:solidFill>
                  <a:srgbClr val="000000"/>
                </a:solidFill>
                <a:latin typeface="Arial"/>
                <a:ea typeface="Arial"/>
                <a:cs typeface="Arial"/>
                <a:sym typeface="Arial"/>
              </a:rPr>
              <a:t>	</a:t>
            </a:r>
            <a:r>
              <a:rPr lang="es" sz="4400">
                <a:solidFill>
                  <a:srgbClr val="000000"/>
                </a:solidFill>
                <a:latin typeface="Arial"/>
                <a:ea typeface="Arial"/>
                <a:cs typeface="Arial"/>
                <a:sym typeface="Arial"/>
              </a:rPr>
              <a:t>OBJETIVO GENERA</a:t>
            </a:r>
            <a:r>
              <a:rPr lang="es">
                <a:solidFill>
                  <a:srgbClr val="000000"/>
                </a:solidFill>
                <a:latin typeface="Arial"/>
                <a:ea typeface="Arial"/>
                <a:cs typeface="Arial"/>
                <a:sym typeface="Arial"/>
              </a:rPr>
              <a:t>L</a:t>
            </a:r>
            <a:endParaRPr b="0">
              <a:solidFill>
                <a:srgbClr val="000000"/>
              </a:solidFill>
              <a:latin typeface="Arial"/>
              <a:ea typeface="Arial"/>
              <a:cs typeface="Arial"/>
              <a:sym typeface="Arial"/>
            </a:endParaRPr>
          </a:p>
        </p:txBody>
      </p:sp>
      <p:sp>
        <p:nvSpPr>
          <p:cNvPr id="146" name="Google Shape;146;p16"/>
          <p:cNvSpPr txBox="1">
            <a:spLocks noGrp="1"/>
          </p:cNvSpPr>
          <p:nvPr>
            <p:ph type="body" idx="1"/>
          </p:nvPr>
        </p:nvSpPr>
        <p:spPr>
          <a:xfrm>
            <a:off x="186925" y="1197800"/>
            <a:ext cx="7505700" cy="2448000"/>
          </a:xfrm>
          <a:prstGeom prst="rect">
            <a:avLst/>
          </a:prstGeom>
        </p:spPr>
        <p:txBody>
          <a:bodyPr spcFirstLastPara="1" wrap="square" lIns="91425" tIns="91425" rIns="91425" bIns="91425" anchor="t" anchorCtr="0">
            <a:normAutofit fontScale="25000" lnSpcReduction="20000"/>
          </a:bodyPr>
          <a:lstStyle/>
          <a:p>
            <a:pPr marL="457200" lvl="0" indent="-228600" algn="l" rtl="0">
              <a:spcBef>
                <a:spcPts val="2400"/>
              </a:spcBef>
              <a:spcAft>
                <a:spcPts val="0"/>
              </a:spcAft>
              <a:buNone/>
            </a:pPr>
            <a:endParaRPr sz="2300" b="1">
              <a:solidFill>
                <a:srgbClr val="000000"/>
              </a:solidFill>
              <a:latin typeface="Arial"/>
              <a:ea typeface="Arial"/>
              <a:cs typeface="Arial"/>
              <a:sym typeface="Arial"/>
            </a:endParaRPr>
          </a:p>
          <a:p>
            <a:pPr marL="0" lvl="0" indent="0" algn="ctr" rtl="0">
              <a:spcBef>
                <a:spcPts val="1200"/>
              </a:spcBef>
              <a:spcAft>
                <a:spcPts val="0"/>
              </a:spcAft>
              <a:buNone/>
            </a:pPr>
            <a:r>
              <a:rPr lang="es" sz="1200" b="1">
                <a:solidFill>
                  <a:srgbClr val="000000"/>
                </a:solidFill>
                <a:latin typeface="Arial"/>
                <a:ea typeface="Arial"/>
                <a:cs typeface="Arial"/>
                <a:sym typeface="Arial"/>
              </a:rPr>
              <a:t> </a:t>
            </a:r>
            <a:endParaRPr sz="1200" b="1">
              <a:solidFill>
                <a:srgbClr val="000000"/>
              </a:solidFill>
              <a:latin typeface="Arial"/>
              <a:ea typeface="Arial"/>
              <a:cs typeface="Arial"/>
              <a:sym typeface="Arial"/>
            </a:endParaRPr>
          </a:p>
          <a:p>
            <a:pPr marL="457200" lvl="0" indent="-228600" algn="just" rtl="0">
              <a:spcBef>
                <a:spcPts val="1800"/>
              </a:spcBef>
              <a:spcAft>
                <a:spcPts val="0"/>
              </a:spcAft>
              <a:buNone/>
            </a:pPr>
            <a:r>
              <a:rPr lang="es" sz="3900">
                <a:solidFill>
                  <a:srgbClr val="000000"/>
                </a:solidFill>
                <a:latin typeface="Arial"/>
                <a:ea typeface="Arial"/>
                <a:cs typeface="Arial"/>
                <a:sym typeface="Arial"/>
              </a:rPr>
              <a:t> </a:t>
            </a:r>
            <a:endParaRPr sz="5500">
              <a:solidFill>
                <a:srgbClr val="000000"/>
              </a:solidFill>
              <a:latin typeface="Arial"/>
              <a:ea typeface="Arial"/>
              <a:cs typeface="Arial"/>
              <a:sym typeface="Arial"/>
            </a:endParaRPr>
          </a:p>
          <a:p>
            <a:pPr marL="1371600" lvl="0" indent="-228600" algn="just" rtl="0">
              <a:spcBef>
                <a:spcPts val="1200"/>
              </a:spcBef>
              <a:spcAft>
                <a:spcPts val="0"/>
              </a:spcAft>
              <a:buNone/>
            </a:pPr>
            <a:r>
              <a:rPr lang="es" sz="5600">
                <a:solidFill>
                  <a:srgbClr val="000000"/>
                </a:solidFill>
                <a:latin typeface="Arial"/>
                <a:ea typeface="Arial"/>
                <a:cs typeface="Arial"/>
                <a:sym typeface="Arial"/>
              </a:rPr>
              <a:t>●</a:t>
            </a:r>
            <a:r>
              <a:rPr lang="es" sz="5100">
                <a:solidFill>
                  <a:srgbClr val="000000"/>
                </a:solidFill>
                <a:latin typeface="Times New Roman"/>
                <a:ea typeface="Times New Roman"/>
                <a:cs typeface="Times New Roman"/>
                <a:sym typeface="Times New Roman"/>
              </a:rPr>
              <a:t>  </a:t>
            </a:r>
            <a:r>
              <a:rPr lang="es" sz="6800">
                <a:solidFill>
                  <a:srgbClr val="000000"/>
                </a:solidFill>
                <a:latin typeface="Arial"/>
                <a:ea typeface="Arial"/>
                <a:cs typeface="Arial"/>
                <a:sym typeface="Arial"/>
              </a:rPr>
              <a:t>Implementar un sistema ubicuo para el control de plagas adaptable para cada   situación, contando con una interfaz amigable para dejar a un lado el uso de productos químicos en los cultivos, para reducir daños a la naturaleza del cultivo y la salud del campesino en su entorno familiar quien trabaja la tierra.</a:t>
            </a:r>
            <a:endParaRPr sz="6800">
              <a:solidFill>
                <a:srgbClr val="000000"/>
              </a:solidFill>
              <a:latin typeface="Arial"/>
              <a:ea typeface="Arial"/>
              <a:cs typeface="Arial"/>
              <a:sym typeface="Arial"/>
            </a:endParaRPr>
          </a:p>
          <a:p>
            <a:pPr marL="0" lvl="0" indent="0" algn="just" rtl="0">
              <a:spcBef>
                <a:spcPts val="1200"/>
              </a:spcBef>
              <a:spcAft>
                <a:spcPts val="0"/>
              </a:spcAft>
              <a:buNone/>
            </a:pPr>
            <a:r>
              <a:rPr lang="es" sz="5200">
                <a:solidFill>
                  <a:srgbClr val="000000"/>
                </a:solidFill>
                <a:latin typeface="Arial"/>
                <a:ea typeface="Arial"/>
                <a:cs typeface="Arial"/>
                <a:sym typeface="Arial"/>
              </a:rPr>
              <a:t> </a:t>
            </a:r>
            <a:endParaRPr sz="5200">
              <a:solidFill>
                <a:srgbClr val="000000"/>
              </a:solidFill>
              <a:latin typeface="Arial"/>
              <a:ea typeface="Arial"/>
              <a:cs typeface="Arial"/>
              <a:sym typeface="Arial"/>
            </a:endParaRPr>
          </a:p>
          <a:p>
            <a:pPr marL="914400" lvl="0" indent="-228600" algn="l" rtl="0">
              <a:spcBef>
                <a:spcPts val="1200"/>
              </a:spcBef>
              <a:spcAft>
                <a:spcPts val="0"/>
              </a:spcAft>
              <a:buNone/>
            </a:pPr>
            <a:endParaRPr sz="4000">
              <a:solidFill>
                <a:srgbClr val="000000"/>
              </a:solidFill>
              <a:latin typeface="Arial"/>
              <a:ea typeface="Arial"/>
              <a:cs typeface="Arial"/>
              <a:sym typeface="Arial"/>
            </a:endParaRPr>
          </a:p>
          <a:p>
            <a:pPr marL="914400" lvl="0" indent="0" algn="l" rtl="0">
              <a:spcBef>
                <a:spcPts val="1200"/>
              </a:spcBef>
              <a:spcAft>
                <a:spcPts val="0"/>
              </a:spcAft>
              <a:buNone/>
            </a:pPr>
            <a:r>
              <a:rPr lang="es"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marL="0" lvl="0" indent="0" algn="ctr" rtl="0">
              <a:spcBef>
                <a:spcPts val="1200"/>
              </a:spcBef>
              <a:spcAft>
                <a:spcPts val="0"/>
              </a:spcAft>
              <a:buNone/>
            </a:pPr>
            <a:r>
              <a:rPr lang="es"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marL="0" lvl="0" indent="0" algn="l" rtl="0">
              <a:lnSpc>
                <a:spcPct val="107000"/>
              </a:lnSpc>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457200" lvl="0" indent="-228600" algn="ctr" rtl="0">
              <a:lnSpc>
                <a:spcPct val="115000"/>
              </a:lnSpc>
              <a:spcBef>
                <a:spcPts val="1800"/>
              </a:spcBef>
              <a:spcAft>
                <a:spcPts val="400"/>
              </a:spcAft>
              <a:buNone/>
            </a:pPr>
            <a:r>
              <a:rPr lang="es" sz="4500">
                <a:solidFill>
                  <a:srgbClr val="000000"/>
                </a:solidFill>
                <a:latin typeface="Arial"/>
                <a:ea typeface="Arial"/>
                <a:cs typeface="Arial"/>
                <a:sym typeface="Arial"/>
              </a:rPr>
              <a:t>OBJETIVOS ESPECÍFICOS</a:t>
            </a:r>
            <a:endParaRPr/>
          </a:p>
        </p:txBody>
      </p:sp>
      <p:sp>
        <p:nvSpPr>
          <p:cNvPr id="152" name="Google Shape;152;p1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914400" lvl="0" indent="-304800" algn="just" rtl="0">
              <a:lnSpc>
                <a:spcPct val="107916"/>
              </a:lnSpc>
              <a:spcBef>
                <a:spcPts val="0"/>
              </a:spcBef>
              <a:spcAft>
                <a:spcPts val="0"/>
              </a:spcAft>
              <a:buClr>
                <a:srgbClr val="000000"/>
              </a:buClr>
              <a:buSzPts val="1200"/>
              <a:buFont typeface="Arial"/>
              <a:buChar char="●"/>
            </a:pPr>
            <a:r>
              <a:rPr lang="es" sz="1200">
                <a:solidFill>
                  <a:srgbClr val="000000"/>
                </a:solidFill>
                <a:latin typeface="Arial"/>
                <a:ea typeface="Arial"/>
                <a:cs typeface="Arial"/>
                <a:sym typeface="Arial"/>
              </a:rPr>
              <a:t>Determinar la cantidad de dispositivos necesarios por hectárea para erradicar las plagas.</a:t>
            </a:r>
            <a:endParaRPr sz="1200">
              <a:solidFill>
                <a:srgbClr val="000000"/>
              </a:solidFill>
              <a:latin typeface="Arial"/>
              <a:ea typeface="Arial"/>
              <a:cs typeface="Arial"/>
              <a:sym typeface="Arial"/>
            </a:endParaRPr>
          </a:p>
          <a:p>
            <a:pPr marL="0" lvl="0" indent="0" algn="just" rtl="0">
              <a:lnSpc>
                <a:spcPct val="107916"/>
              </a:lnSpc>
              <a:spcBef>
                <a:spcPts val="0"/>
              </a:spcBef>
              <a:spcAft>
                <a:spcPts val="0"/>
              </a:spcAft>
              <a:buNone/>
            </a:pPr>
            <a:endParaRPr sz="1200">
              <a:solidFill>
                <a:srgbClr val="000000"/>
              </a:solidFill>
              <a:latin typeface="Arial"/>
              <a:ea typeface="Arial"/>
              <a:cs typeface="Arial"/>
              <a:sym typeface="Arial"/>
            </a:endParaRPr>
          </a:p>
          <a:p>
            <a:pPr marL="914400" lvl="0" indent="-304800" algn="just" rtl="0">
              <a:lnSpc>
                <a:spcPct val="107916"/>
              </a:lnSpc>
              <a:spcBef>
                <a:spcPts val="0"/>
              </a:spcBef>
              <a:spcAft>
                <a:spcPts val="0"/>
              </a:spcAft>
              <a:buClr>
                <a:srgbClr val="000000"/>
              </a:buClr>
              <a:buSzPts val="1200"/>
              <a:buFont typeface="Arial"/>
              <a:buChar char="●"/>
            </a:pPr>
            <a:r>
              <a:rPr lang="es" sz="1200">
                <a:solidFill>
                  <a:srgbClr val="000000"/>
                </a:solidFill>
                <a:latin typeface="Arial"/>
                <a:ea typeface="Arial"/>
                <a:cs typeface="Arial"/>
                <a:sym typeface="Arial"/>
              </a:rPr>
              <a:t>Desarrollar un prototipo de software que permita  escoger los tipos de plaga de tal manera poder  controlar  el paradigma ubicuo, dependiendo de cada área con el sistema de sonido de ultra frecuencia.</a:t>
            </a:r>
            <a:endParaRPr sz="1200">
              <a:solidFill>
                <a:srgbClr val="000000"/>
              </a:solidFill>
              <a:latin typeface="Arial"/>
              <a:ea typeface="Arial"/>
              <a:cs typeface="Arial"/>
              <a:sym typeface="Arial"/>
            </a:endParaRPr>
          </a:p>
          <a:p>
            <a:pPr marL="0" lvl="0" indent="0" algn="l" rtl="0">
              <a:lnSpc>
                <a:spcPct val="107916"/>
              </a:lnSpc>
              <a:spcBef>
                <a:spcPts val="0"/>
              </a:spcBef>
              <a:spcAft>
                <a:spcPts val="0"/>
              </a:spcAft>
              <a:buNone/>
            </a:pPr>
            <a:endParaRPr sz="1200">
              <a:solidFill>
                <a:srgbClr val="000000"/>
              </a:solidFill>
              <a:latin typeface="Arial"/>
              <a:ea typeface="Arial"/>
              <a:cs typeface="Arial"/>
              <a:sym typeface="Arial"/>
            </a:endParaRPr>
          </a:p>
          <a:p>
            <a:pPr marL="914400" lvl="0" indent="-304800" algn="l" rtl="0">
              <a:lnSpc>
                <a:spcPct val="107916"/>
              </a:lnSpc>
              <a:spcBef>
                <a:spcPts val="0"/>
              </a:spcBef>
              <a:spcAft>
                <a:spcPts val="800"/>
              </a:spcAft>
              <a:buClr>
                <a:srgbClr val="000000"/>
              </a:buClr>
              <a:buSzPts val="1200"/>
              <a:buFont typeface="Arial"/>
              <a:buChar char="●"/>
            </a:pPr>
            <a:r>
              <a:rPr lang="es" sz="1200">
                <a:solidFill>
                  <a:srgbClr val="000000"/>
                </a:solidFill>
                <a:latin typeface="Arial"/>
                <a:ea typeface="Arial"/>
                <a:cs typeface="Arial"/>
                <a:sym typeface="Arial"/>
              </a:rPr>
              <a:t>Probar el software que funcione correctamente y experimentar cambios en el manejo del sistema, basándose en cada requerimiento.</a:t>
            </a:r>
            <a:endParaRPr sz="39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457200" lvl="0" indent="-228600" algn="ctr" rtl="0">
              <a:lnSpc>
                <a:spcPct val="115000"/>
              </a:lnSpc>
              <a:spcBef>
                <a:spcPts val="2400"/>
              </a:spcBef>
              <a:spcAft>
                <a:spcPts val="0"/>
              </a:spcAft>
              <a:buNone/>
            </a:pPr>
            <a:r>
              <a:rPr lang="es" sz="4400">
                <a:solidFill>
                  <a:srgbClr val="000000"/>
                </a:solidFill>
                <a:latin typeface="Arial"/>
                <a:ea typeface="Arial"/>
                <a:cs typeface="Arial"/>
                <a:sym typeface="Arial"/>
              </a:rPr>
              <a:t> MARCO TEÓRICO</a:t>
            </a:r>
            <a:endParaRPr sz="4400">
              <a:solidFill>
                <a:srgbClr val="000000"/>
              </a:solidFill>
              <a:latin typeface="Arial"/>
              <a:ea typeface="Arial"/>
              <a:cs typeface="Arial"/>
              <a:sym typeface="Arial"/>
            </a:endParaRPr>
          </a:p>
          <a:p>
            <a:pPr marL="457200" lvl="0" indent="-228600" algn="ctr" rtl="0">
              <a:lnSpc>
                <a:spcPct val="115000"/>
              </a:lnSpc>
              <a:spcBef>
                <a:spcPts val="2400"/>
              </a:spcBef>
              <a:spcAft>
                <a:spcPts val="600"/>
              </a:spcAft>
              <a:buNone/>
            </a:pPr>
            <a:endParaRPr/>
          </a:p>
        </p:txBody>
      </p:sp>
      <p:sp>
        <p:nvSpPr>
          <p:cNvPr id="158" name="Google Shape;158;p18"/>
          <p:cNvSpPr txBox="1">
            <a:spLocks noGrp="1"/>
          </p:cNvSpPr>
          <p:nvPr>
            <p:ph type="body" idx="1"/>
          </p:nvPr>
        </p:nvSpPr>
        <p:spPr>
          <a:xfrm>
            <a:off x="819150" y="1864525"/>
            <a:ext cx="7505700" cy="2448000"/>
          </a:xfrm>
          <a:prstGeom prst="rect">
            <a:avLst/>
          </a:prstGeom>
        </p:spPr>
        <p:txBody>
          <a:bodyPr spcFirstLastPara="1" wrap="square" lIns="91425" tIns="91425" rIns="91425" bIns="91425" anchor="t" anchorCtr="0">
            <a:normAutofit fontScale="92500"/>
          </a:bodyPr>
          <a:lstStyle/>
          <a:p>
            <a:pPr marL="254000" lvl="0" indent="-254000" algn="l" rtl="0">
              <a:spcBef>
                <a:spcPts val="1400"/>
              </a:spcBef>
              <a:spcAft>
                <a:spcPts val="0"/>
              </a:spcAft>
              <a:buNone/>
            </a:pPr>
            <a:r>
              <a:rPr lang="es" sz="700">
                <a:solidFill>
                  <a:srgbClr val="000000"/>
                </a:solidFill>
                <a:latin typeface="Arial"/>
                <a:ea typeface="Arial"/>
                <a:cs typeface="Arial"/>
                <a:sym typeface="Arial"/>
              </a:rPr>
              <a:t> 	</a:t>
            </a:r>
            <a:r>
              <a:rPr lang="es" b="1">
                <a:solidFill>
                  <a:srgbClr val="000000"/>
                </a:solidFill>
                <a:latin typeface="Arial"/>
                <a:ea typeface="Arial"/>
                <a:cs typeface="Arial"/>
                <a:sym typeface="Arial"/>
              </a:rPr>
              <a:t>Prototipo de un dispositivo para l</a:t>
            </a:r>
            <a:endParaRPr b="1">
              <a:solidFill>
                <a:srgbClr val="000000"/>
              </a:solidFill>
              <a:latin typeface="Arial"/>
              <a:ea typeface="Arial"/>
              <a:cs typeface="Arial"/>
              <a:sym typeface="Arial"/>
            </a:endParaRPr>
          </a:p>
          <a:p>
            <a:pPr marL="254000" lvl="0" indent="-254000" algn="l" rtl="0">
              <a:spcBef>
                <a:spcPts val="1400"/>
              </a:spcBef>
              <a:spcAft>
                <a:spcPts val="0"/>
              </a:spcAft>
              <a:buNone/>
            </a:pPr>
            <a:r>
              <a:rPr lang="es" b="1">
                <a:solidFill>
                  <a:srgbClr val="000000"/>
                </a:solidFill>
                <a:latin typeface="Arial"/>
                <a:ea typeface="Arial"/>
                <a:cs typeface="Arial"/>
                <a:sym typeface="Arial"/>
              </a:rPr>
              <a:t>a investigación de los efectos del ultrasonido sobre proceso microbiológicos</a:t>
            </a:r>
            <a:r>
              <a:rPr lang="e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50800" marR="50800" lvl="0" indent="0" algn="just" rtl="0">
              <a:spcBef>
                <a:spcPts val="800"/>
              </a:spcBef>
              <a:spcAft>
                <a:spcPts val="0"/>
              </a:spcAft>
              <a:buNone/>
            </a:pPr>
            <a:r>
              <a:rPr lang="es" sz="1100">
                <a:solidFill>
                  <a:srgbClr val="1B1B1B"/>
                </a:solidFill>
                <a:latin typeface="Arial"/>
                <a:ea typeface="Arial"/>
                <a:cs typeface="Arial"/>
                <a:sym typeface="Arial"/>
              </a:rPr>
              <a:t>Este artículo describe el desarrollo de un prototipo multifuncional que suministra dosis de ultrasonido a una muestra contenida en una caja de Petri, en frecuencias comprendidas entre 18 y 30 KHz y con intensidades que van desde los 0,3 mW/m2 hasta los 1,5 mW/m2. Este dispositivo garantiza la supervivencia de la muestra mediante un sistema de micro-incubación, operado por un sistema de control y monitoreo de temperatura. Además, el prototipo puede detectar cambios, inherentes al proceso microbiológico estudiado, por medio de un sistema basado en nefelometría láser. El usuario puede escoger, para un experimento específico, el valor de los parámetros mencionados y analizar los datos generados a través de una aplicación computacional especialmente diseñada para presentarlos en tablas de datos, imágenes y estadísticas.</a:t>
            </a:r>
            <a:endParaRPr sz="1100">
              <a:solidFill>
                <a:srgbClr val="1B1B1B"/>
              </a:solidFill>
              <a:latin typeface="Arial"/>
              <a:ea typeface="Arial"/>
              <a:cs typeface="Arial"/>
              <a:sym typeface="Arial"/>
            </a:endParaRPr>
          </a:p>
          <a:p>
            <a:pPr marL="0" lvl="0" indent="0" algn="l" rtl="0">
              <a:spcBef>
                <a:spcPts val="8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9"/>
          <p:cNvSpPr txBox="1">
            <a:spLocks noGrp="1"/>
          </p:cNvSpPr>
          <p:nvPr>
            <p:ph type="title"/>
          </p:nvPr>
        </p:nvSpPr>
        <p:spPr>
          <a:xfrm>
            <a:off x="819150" y="684875"/>
            <a:ext cx="7505700" cy="954600"/>
          </a:xfrm>
          <a:prstGeom prst="rect">
            <a:avLst/>
          </a:prstGeom>
        </p:spPr>
        <p:txBody>
          <a:bodyPr spcFirstLastPara="1" wrap="square" lIns="91425" tIns="91425" rIns="91425" bIns="91425" anchor="t" anchorCtr="0">
            <a:noAutofit/>
          </a:bodyPr>
          <a:lstStyle/>
          <a:p>
            <a:pPr marL="254000" lvl="0" indent="-254000" algn="ctr" rtl="0">
              <a:lnSpc>
                <a:spcPct val="115000"/>
              </a:lnSpc>
              <a:spcBef>
                <a:spcPts val="1400"/>
              </a:spcBef>
              <a:spcAft>
                <a:spcPts val="0"/>
              </a:spcAft>
              <a:buNone/>
            </a:pPr>
            <a:r>
              <a:rPr lang="es">
                <a:solidFill>
                  <a:srgbClr val="000000"/>
                </a:solidFill>
                <a:latin typeface="Arial"/>
                <a:ea typeface="Arial"/>
                <a:cs typeface="Arial"/>
                <a:sym typeface="Arial"/>
              </a:rPr>
              <a:t> </a:t>
            </a:r>
            <a:r>
              <a:rPr lang="es" b="1">
                <a:solidFill>
                  <a:srgbClr val="000000"/>
                </a:solidFill>
                <a:latin typeface="Arial"/>
                <a:ea typeface="Arial"/>
                <a:cs typeface="Arial"/>
                <a:sym typeface="Arial"/>
              </a:rPr>
              <a:t>Applications of ultrasound in food technology</a:t>
            </a:r>
            <a:endParaRPr b="1">
              <a:solidFill>
                <a:srgbClr val="000000"/>
              </a:solidFill>
              <a:latin typeface="Arial"/>
              <a:ea typeface="Arial"/>
              <a:cs typeface="Arial"/>
              <a:sym typeface="Arial"/>
            </a:endParaRPr>
          </a:p>
          <a:p>
            <a:pPr marL="0" lvl="0" indent="0" algn="l" rtl="0">
              <a:spcBef>
                <a:spcPts val="400"/>
              </a:spcBef>
              <a:spcAft>
                <a:spcPts val="0"/>
              </a:spcAft>
              <a:buNone/>
            </a:pPr>
            <a:endParaRPr/>
          </a:p>
        </p:txBody>
      </p:sp>
      <p:sp>
        <p:nvSpPr>
          <p:cNvPr id="164" name="Google Shape;164;p1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fontScale="92500" lnSpcReduction="10000"/>
          </a:bodyPr>
          <a:lstStyle/>
          <a:p>
            <a:pPr marL="0" marR="50800" lvl="0" indent="0" algn="just" rtl="0">
              <a:spcBef>
                <a:spcPts val="800"/>
              </a:spcBef>
              <a:spcAft>
                <a:spcPts val="0"/>
              </a:spcAft>
              <a:buNone/>
            </a:pPr>
            <a:r>
              <a:rPr lang="es" sz="1100">
                <a:solidFill>
                  <a:srgbClr val="1B1B1B"/>
                </a:solidFill>
                <a:latin typeface="Arial"/>
                <a:ea typeface="Arial"/>
                <a:cs typeface="Arial"/>
                <a:sym typeface="Arial"/>
              </a:rPr>
              <a:t>El ultrasonido es un campo de investigación en rápido crecimiento, que está encontrando cada vez más aplicaciones en lo referente a modificación y análisis de productos alimenticios. Los intervalos de sonido empleados se han dividido en tres clases: alta frecuencia, ultrasonido de diagnóstico de baja energía y baja frecuencia, y ultrasonido de alta potencia y alta energía. El primer tipo se emplea usualmente como una técnica analítica no destructiva para aseguramiento de la calidad y control de procesos, con referencia particular hacia las propiedades físico-químicas como composición, estructura y estado físico de los alimentos.</a:t>
            </a:r>
            <a:endParaRPr sz="1100">
              <a:solidFill>
                <a:srgbClr val="1B1B1B"/>
              </a:solidFill>
              <a:latin typeface="Arial"/>
              <a:ea typeface="Arial"/>
              <a:cs typeface="Arial"/>
              <a:sym typeface="Arial"/>
            </a:endParaRPr>
          </a:p>
          <a:p>
            <a:pPr marL="0" marR="50800" lvl="0" indent="0" algn="just" rtl="0">
              <a:spcBef>
                <a:spcPts val="800"/>
              </a:spcBef>
              <a:spcAft>
                <a:spcPts val="0"/>
              </a:spcAft>
              <a:buNone/>
            </a:pPr>
            <a:r>
              <a:rPr lang="es" sz="1100">
                <a:solidFill>
                  <a:srgbClr val="1B1B1B"/>
                </a:solidFill>
                <a:latin typeface="Arial"/>
                <a:ea typeface="Arial"/>
                <a:cs typeface="Arial"/>
                <a:sym typeface="Arial"/>
              </a:rPr>
              <a:t>Actualmente, el ultrasonido de potencia es considerado como una tecnología emergente y prometedora para el procesamiento industrial de alimentos. El uso del ultrasonido en el procesamiento origina metodologías novedosas e interesantes que son complementarias a las técnicas clásicas. Se han identificado diversas áreas con gran potencial para desarrollos futuros: cristalización, desgasificación, secado, extracción, filtración, congelamiento, homogeneización, ablandamiento de la carne esterilización, etc. Existen amplias oportunidades para investigación posterior en el uso del ultrasonido en el procesamiento de alimentos, tanto para el campo académico como para el industrial.</a:t>
            </a:r>
            <a:endParaRPr sz="1100">
              <a:solidFill>
                <a:srgbClr val="1B1B1B"/>
              </a:solidFill>
              <a:latin typeface="Arial"/>
              <a:ea typeface="Arial"/>
              <a:cs typeface="Arial"/>
              <a:sym typeface="Arial"/>
            </a:endParaRPr>
          </a:p>
          <a:p>
            <a:pPr marL="0" lvl="0" indent="0" algn="l" rtl="0">
              <a:spcBef>
                <a:spcPts val="8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body" idx="1"/>
          </p:nvPr>
        </p:nvSpPr>
        <p:spPr>
          <a:xfrm>
            <a:off x="819150" y="518225"/>
            <a:ext cx="7505700" cy="699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200" b="1">
                <a:latin typeface="Arial"/>
                <a:ea typeface="Arial"/>
                <a:cs typeface="Arial"/>
                <a:sym typeface="Arial"/>
              </a:rPr>
              <a:t>REDUCIR LAS PLAGAS Y LOS  PESTICIDAS MÁS COMUNES EN LOS CULTIVOS</a:t>
            </a:r>
            <a:endParaRPr sz="1200" b="1">
              <a:latin typeface="Arial"/>
              <a:ea typeface="Arial"/>
              <a:cs typeface="Arial"/>
              <a:sym typeface="Arial"/>
            </a:endParaRPr>
          </a:p>
        </p:txBody>
      </p:sp>
      <p:pic>
        <p:nvPicPr>
          <p:cNvPr id="170" name="Google Shape;170;p20"/>
          <p:cNvPicPr preferRelativeResize="0"/>
          <p:nvPr/>
        </p:nvPicPr>
        <p:blipFill>
          <a:blip r:embed="rId3">
            <a:alphaModFix/>
          </a:blip>
          <a:stretch>
            <a:fillRect/>
          </a:stretch>
        </p:blipFill>
        <p:spPr>
          <a:xfrm>
            <a:off x="819150" y="1502875"/>
            <a:ext cx="3508123" cy="2793226"/>
          </a:xfrm>
          <a:prstGeom prst="rect">
            <a:avLst/>
          </a:prstGeom>
          <a:noFill/>
          <a:ln>
            <a:noFill/>
          </a:ln>
        </p:spPr>
      </p:pic>
      <p:pic>
        <p:nvPicPr>
          <p:cNvPr id="171" name="Google Shape;171;p20"/>
          <p:cNvPicPr preferRelativeResize="0"/>
          <p:nvPr/>
        </p:nvPicPr>
        <p:blipFill>
          <a:blip r:embed="rId4">
            <a:alphaModFix/>
          </a:blip>
          <a:stretch>
            <a:fillRect/>
          </a:stretch>
        </p:blipFill>
        <p:spPr>
          <a:xfrm>
            <a:off x="4572000" y="1502875"/>
            <a:ext cx="3643699" cy="2793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title"/>
          </p:nvPr>
        </p:nvSpPr>
        <p:spPr>
          <a:xfrm>
            <a:off x="819150" y="597400"/>
            <a:ext cx="7505700" cy="954600"/>
          </a:xfrm>
          <a:prstGeom prst="rect">
            <a:avLst/>
          </a:prstGeom>
        </p:spPr>
        <p:txBody>
          <a:bodyPr spcFirstLastPara="1" wrap="square" lIns="91425" tIns="91425" rIns="91425" bIns="91425" anchor="t" anchorCtr="0">
            <a:noAutofit/>
          </a:bodyPr>
          <a:lstStyle/>
          <a:p>
            <a:pPr marL="0" lvl="0" indent="0" algn="ctr" rtl="0">
              <a:lnSpc>
                <a:spcPct val="115000"/>
              </a:lnSpc>
              <a:spcBef>
                <a:spcPts val="1400"/>
              </a:spcBef>
              <a:spcAft>
                <a:spcPts val="0"/>
              </a:spcAft>
              <a:buNone/>
            </a:pPr>
            <a:r>
              <a:rPr lang="es">
                <a:solidFill>
                  <a:srgbClr val="000000"/>
                </a:solidFill>
                <a:latin typeface="Arial"/>
                <a:ea typeface="Arial"/>
                <a:cs typeface="Arial"/>
                <a:sym typeface="Arial"/>
              </a:rPr>
              <a:t> </a:t>
            </a:r>
            <a:r>
              <a:rPr lang="es" b="1">
                <a:solidFill>
                  <a:srgbClr val="000000"/>
                </a:solidFill>
                <a:latin typeface="Arial"/>
                <a:ea typeface="Arial"/>
                <a:cs typeface="Arial"/>
                <a:sym typeface="Arial"/>
              </a:rPr>
              <a:t>Ultrasonidos para atacar plagas</a:t>
            </a:r>
            <a:endParaRPr b="1">
              <a:solidFill>
                <a:srgbClr val="000000"/>
              </a:solidFill>
              <a:latin typeface="Arial"/>
              <a:ea typeface="Arial"/>
              <a:cs typeface="Arial"/>
              <a:sym typeface="Arial"/>
            </a:endParaRPr>
          </a:p>
          <a:p>
            <a:pPr marL="0" lvl="0" indent="0" algn="l" rtl="0">
              <a:spcBef>
                <a:spcPts val="400"/>
              </a:spcBef>
              <a:spcAft>
                <a:spcPts val="0"/>
              </a:spcAft>
              <a:buNone/>
            </a:pPr>
            <a:endParaRPr/>
          </a:p>
        </p:txBody>
      </p:sp>
      <p:sp>
        <p:nvSpPr>
          <p:cNvPr id="177" name="Google Shape;177;p21"/>
          <p:cNvSpPr txBox="1">
            <a:spLocks noGrp="1"/>
          </p:cNvSpPr>
          <p:nvPr>
            <p:ph type="body" idx="1"/>
          </p:nvPr>
        </p:nvSpPr>
        <p:spPr>
          <a:xfrm>
            <a:off x="819150" y="1347750"/>
            <a:ext cx="7505700" cy="3260100"/>
          </a:xfrm>
          <a:prstGeom prst="rect">
            <a:avLst/>
          </a:prstGeom>
        </p:spPr>
        <p:txBody>
          <a:bodyPr spcFirstLastPara="1" wrap="square" lIns="91425" tIns="91425" rIns="91425" bIns="91425" anchor="t" anchorCtr="0">
            <a:noAutofit/>
          </a:bodyPr>
          <a:lstStyle/>
          <a:p>
            <a:pPr marL="0" lvl="0" indent="0" algn="just" rtl="0">
              <a:lnSpc>
                <a:spcPct val="95000"/>
              </a:lnSpc>
              <a:spcBef>
                <a:spcPts val="1200"/>
              </a:spcBef>
              <a:spcAft>
                <a:spcPts val="0"/>
              </a:spcAft>
              <a:buSzPts val="275"/>
              <a:buNone/>
            </a:pPr>
            <a:r>
              <a:rPr lang="es" sz="917"/>
              <a:t>Imagínese un reloj que al encenderlo repela las plagas que hay su alrededor y evite que usted sea víctima de una enfermedad trasmitida por mosquitos, ratas o cucarachas. Ese es el proyecto de John Cristian Aguirre Montes, estudiante de la Universidad Nacional sede Manizales, quien desarrolló un prototipo que podría ahuyentar animales con ultrasonido. Este estudiante de décimo semestre de Ingeniería Eléctrica asegura que la idea surgió debido a un proliferación de roedores en el Parque de El Poblado (Medellín) el año pasado y que alertó a las autoridades por los problemas de salud pública que conlleva.</a:t>
            </a:r>
            <a:endParaRPr sz="917"/>
          </a:p>
          <a:p>
            <a:pPr marL="0" lvl="0" indent="0" algn="just" rtl="0">
              <a:lnSpc>
                <a:spcPct val="95000"/>
              </a:lnSpc>
              <a:spcBef>
                <a:spcPts val="1200"/>
              </a:spcBef>
              <a:spcAft>
                <a:spcPts val="0"/>
              </a:spcAft>
              <a:buSzPts val="275"/>
              <a:buNone/>
            </a:pPr>
            <a:r>
              <a:rPr lang="es" sz="917"/>
              <a:t>Un ultrasonido para ahuyentar animales ya existe, asegura Aguirre, pero son grandes, deben enfocarse hacia el animal, se conectan de un toma corriente y no son de frecuencia variable por lo que podrían acostumbrarse al sonido. En ese momento está la invención: quiere tenerlo pequeño, en forma de reloj o manilla, con una batería y que tenga frecuencias variables.</a:t>
            </a:r>
            <a:endParaRPr sz="917"/>
          </a:p>
          <a:p>
            <a:pPr marL="0" lvl="0" indent="0" algn="just" rtl="0">
              <a:lnSpc>
                <a:spcPct val="95000"/>
              </a:lnSpc>
              <a:spcBef>
                <a:spcPts val="1200"/>
              </a:spcBef>
              <a:spcAft>
                <a:spcPts val="0"/>
              </a:spcAft>
              <a:buSzPts val="275"/>
              <a:buNone/>
            </a:pPr>
            <a:r>
              <a:rPr lang="es" sz="917"/>
              <a:t>"La idea es hacerlo portátil para personas que viajan mucho o militares, expuestos a diferentes enfermedades, y lo que hace es generar una burbuja de sonido según la potencia que le suministren cubre hasta seis metros a la redonda", explica Aguirre. También puede utilizarse contra posibles ataques de perros agresivos. Lo que espera es conseguir un equipo de trabajo y estudiar el mercado. Adiós a las plagas</a:t>
            </a:r>
            <a:endParaRPr sz="917"/>
          </a:p>
          <a:p>
            <a:pPr marL="0" lvl="0" indent="0" algn="just" rtl="0">
              <a:lnSpc>
                <a:spcPct val="95000"/>
              </a:lnSpc>
              <a:spcBef>
                <a:spcPts val="1200"/>
              </a:spcBef>
              <a:spcAft>
                <a:spcPts val="0"/>
              </a:spcAft>
              <a:buSzPts val="275"/>
              <a:buNone/>
            </a:pPr>
            <a:r>
              <a:rPr lang="es" sz="917"/>
              <a:t>Este ahuyentador genera ondas de sonido de alta frecuencia superiores a 20 kilohertz, que es lo máximo que escucha el ser humano, mientras que un animal podría escuchar hasta 100 kilohertz. Por eso su idea es que trabaje con 40 en adelante. Funciona con una fuente de seis voltios, son cuatro pilas doble A, cuya corriente pasa a un microchip que tiene una resistencia variable, cuyo propósito es aumentar la resistencia para que pase más corriente o disminuya. Luego los datos son transferidos a una bocina, de tono agudo. También condensadores, para contener energía que después se libera, y así generar estabilidad al sistema. Para el prototipo usó materiales comprados en la ciudad, pero desea conseguir los componentes aún más pequeños e implementarlo en un reloj o una manilla.El prototipo es del tamaño de la palma de la mano y el sonido corresponde al de una tiza deslizada sobre un tablero.</a:t>
            </a:r>
            <a:endParaRPr sz="917"/>
          </a:p>
          <a:p>
            <a:pPr marL="0" lvl="0" indent="0" algn="just" rtl="0">
              <a:lnSpc>
                <a:spcPct val="95000"/>
              </a:lnSpc>
              <a:spcBef>
                <a:spcPts val="1200"/>
              </a:spcBef>
              <a:spcAft>
                <a:spcPts val="1200"/>
              </a:spcAft>
              <a:buSzPts val="275"/>
              <a:buNone/>
            </a:pPr>
            <a:endParaRPr sz="325"/>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819150" y="505275"/>
            <a:ext cx="7505700" cy="777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b="1">
                <a:solidFill>
                  <a:srgbClr val="000000"/>
                </a:solidFill>
              </a:rPr>
              <a:t>METODOLOGÍA</a:t>
            </a:r>
            <a:endParaRPr b="1">
              <a:solidFill>
                <a:srgbClr val="000000"/>
              </a:solidFill>
            </a:endParaRPr>
          </a:p>
        </p:txBody>
      </p:sp>
      <p:sp>
        <p:nvSpPr>
          <p:cNvPr id="183" name="Google Shape;183;p22"/>
          <p:cNvSpPr txBox="1">
            <a:spLocks noGrp="1"/>
          </p:cNvSpPr>
          <p:nvPr>
            <p:ph type="body" idx="1"/>
          </p:nvPr>
        </p:nvSpPr>
        <p:spPr>
          <a:xfrm>
            <a:off x="819150" y="1438100"/>
            <a:ext cx="7505700" cy="3000600"/>
          </a:xfrm>
          <a:prstGeom prst="rect">
            <a:avLst/>
          </a:prstGeom>
        </p:spPr>
        <p:txBody>
          <a:bodyPr spcFirstLastPara="1" wrap="square" lIns="91425" tIns="91425" rIns="91425" bIns="91425" anchor="t" anchorCtr="0">
            <a:normAutofit/>
          </a:bodyPr>
          <a:lstStyle/>
          <a:p>
            <a:pPr marL="0" lvl="0" indent="0" algn="just" rtl="0">
              <a:lnSpc>
                <a:spcPct val="107916"/>
              </a:lnSpc>
              <a:spcBef>
                <a:spcPts val="1200"/>
              </a:spcBef>
              <a:spcAft>
                <a:spcPts val="0"/>
              </a:spcAft>
              <a:buNone/>
            </a:pPr>
            <a:r>
              <a:rPr lang="es" sz="1200">
                <a:solidFill>
                  <a:srgbClr val="000000"/>
                </a:solidFill>
                <a:latin typeface="Arial"/>
                <a:ea typeface="Arial"/>
                <a:cs typeface="Arial"/>
                <a:sym typeface="Arial"/>
              </a:rPr>
              <a:t>Se realizará un estudio sobre las frecuencias de sonido en kilo hez de esa manera  se realizará un análisis sobre la distancia máxima que podrá llegar la frecuencia dependiendo de cada área y potencia de los dispositivos después de ello se realizará un reporte de plagas  de las cuales se demostrarán cuales son las principales plagas que afectan en los cultivo . </a:t>
            </a:r>
            <a:endParaRPr sz="1200">
              <a:solidFill>
                <a:srgbClr val="000000"/>
              </a:solidFill>
              <a:latin typeface="Arial"/>
              <a:ea typeface="Arial"/>
              <a:cs typeface="Arial"/>
              <a:sym typeface="Arial"/>
            </a:endParaRPr>
          </a:p>
          <a:p>
            <a:pPr marL="0" lvl="0" indent="0" algn="just" rtl="0">
              <a:lnSpc>
                <a:spcPct val="107916"/>
              </a:lnSpc>
              <a:spcBef>
                <a:spcPts val="1200"/>
              </a:spcBef>
              <a:spcAft>
                <a:spcPts val="0"/>
              </a:spcAft>
              <a:buNone/>
            </a:pPr>
            <a:r>
              <a:rPr lang="es" sz="1200">
                <a:solidFill>
                  <a:srgbClr val="000000"/>
                </a:solidFill>
                <a:latin typeface="Arial"/>
                <a:ea typeface="Arial"/>
                <a:cs typeface="Arial"/>
                <a:sym typeface="Arial"/>
              </a:rPr>
              <a:t>Dependiendo del área específica se implementa un método matemático para estudiar hasta qué distancia podrá llegar la ultra frecuencia, así que dicha plaga deje de impactar la siembra y el cultivo sea próspero, dependiendo de ello se comenzará el prototipo del software en el cual ese prototipo tendrás los aspectos principales ,en los cuales le dará opción al agricultor de que tipo de plaga es afectado en su cultivo y cual es el área del terreno que tiene para comenzar a ahuyentar la plaga siendo ello lo principal.Al terminar las pruebas del correcto funcionamiento se avanzará a la parte del elaboración o creación de software en la cual dependiendo de cada factor se implementara aspectos importantes en la cual se implementará varias opciones como registro de datos del agricultor del cultivo .</a:t>
            </a:r>
            <a:endParaRPr sz="1200">
              <a:solidFill>
                <a:srgbClr val="000000"/>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1437</Words>
  <Application>Microsoft Office PowerPoint</Application>
  <PresentationFormat>Presentación en pantalla (16:9)</PresentationFormat>
  <Paragraphs>58</Paragraphs>
  <Slides>16</Slides>
  <Notes>16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Calibri</vt:lpstr>
      <vt:lpstr>Nunito</vt:lpstr>
      <vt:lpstr>Arial</vt:lpstr>
      <vt:lpstr>Times New Roman</vt:lpstr>
      <vt:lpstr>Shift</vt:lpstr>
      <vt:lpstr>SISTEMA UMBRAL DE CONTROL DE PLAGAS </vt:lpstr>
      <vt:lpstr>Presentación de PowerPoint</vt:lpstr>
      <vt:lpstr>   OBJETIVO GENERAL</vt:lpstr>
      <vt:lpstr>OBJETIVOS ESPECÍFICOS</vt:lpstr>
      <vt:lpstr> MARCO TEÓRICO </vt:lpstr>
      <vt:lpstr> Applications of ultrasound in food technology </vt:lpstr>
      <vt:lpstr>Presentación de PowerPoint</vt:lpstr>
      <vt:lpstr> Ultrasonidos para atacar plagas </vt:lpstr>
      <vt:lpstr>METODOLOGÍA</vt:lpstr>
      <vt:lpstr>AVANCE DE INVESTIGACIÓN </vt:lpstr>
      <vt:lpstr>Pruebas y resultados de los ultrasonidos</vt:lpstr>
      <vt:lpstr>PRUEBAS EXITOSAS </vt:lpstr>
      <vt:lpstr>Detección de plagas y enfermedades de los cultivos mediante el aprendizaje supervisado</vt:lpstr>
      <vt:lpstr>AVANCE DE OBJETIVOS</vt:lpstr>
      <vt:lpstr>AVANCE DE OBJETIVOS</vt:lpstr>
      <vt:lpstr>GRACIAS POR SU ATENCION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UMBRAL DE CONTROL DE PLAGAS </dc:title>
  <dc:creator>AIOWIN10</dc:creator>
  <cp:lastModifiedBy>AIOWIN10</cp:lastModifiedBy>
  <cp:revision>1</cp:revision>
  <dcterms:modified xsi:type="dcterms:W3CDTF">2021-09-07T20:50:06Z</dcterms:modified>
</cp:coreProperties>
</file>